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3" r:id="rId1"/>
  </p:sldMasterIdLst>
  <p:notesMasterIdLst>
    <p:notesMasterId r:id="rId42"/>
  </p:notesMasterIdLst>
  <p:handoutMasterIdLst>
    <p:handoutMasterId r:id="rId43"/>
  </p:handoutMasterIdLst>
  <p:sldIdLst>
    <p:sldId id="260" r:id="rId2"/>
    <p:sldId id="2872" r:id="rId3"/>
    <p:sldId id="2873" r:id="rId4"/>
    <p:sldId id="495" r:id="rId5"/>
    <p:sldId id="492" r:id="rId6"/>
    <p:sldId id="2896" r:id="rId7"/>
    <p:sldId id="271" r:id="rId8"/>
    <p:sldId id="2903" r:id="rId9"/>
    <p:sldId id="2908" r:id="rId10"/>
    <p:sldId id="2907" r:id="rId11"/>
    <p:sldId id="2911" r:id="rId12"/>
    <p:sldId id="2912" r:id="rId13"/>
    <p:sldId id="2874" r:id="rId14"/>
    <p:sldId id="2913" r:id="rId15"/>
    <p:sldId id="2910" r:id="rId16"/>
    <p:sldId id="2899" r:id="rId17"/>
    <p:sldId id="2897" r:id="rId18"/>
    <p:sldId id="2902" r:id="rId19"/>
    <p:sldId id="2838" r:id="rId20"/>
    <p:sldId id="2877" r:id="rId21"/>
    <p:sldId id="447" r:id="rId22"/>
    <p:sldId id="361" r:id="rId23"/>
    <p:sldId id="2914" r:id="rId24"/>
    <p:sldId id="362" r:id="rId25"/>
    <p:sldId id="364" r:id="rId26"/>
    <p:sldId id="331" r:id="rId27"/>
    <p:sldId id="516" r:id="rId28"/>
    <p:sldId id="2917" r:id="rId29"/>
    <p:sldId id="2904" r:id="rId30"/>
    <p:sldId id="2918" r:id="rId31"/>
    <p:sldId id="2919" r:id="rId32"/>
    <p:sldId id="2920" r:id="rId33"/>
    <p:sldId id="2921" r:id="rId34"/>
    <p:sldId id="2926" r:id="rId35"/>
    <p:sldId id="2915" r:id="rId36"/>
    <p:sldId id="2924" r:id="rId37"/>
    <p:sldId id="2922" r:id="rId38"/>
    <p:sldId id="2923" r:id="rId39"/>
    <p:sldId id="2789" r:id="rId40"/>
    <p:sldId id="2925" r:id="rId41"/>
  </p:sldIdLst>
  <p:sldSz cx="14630400" cy="8229600"/>
  <p:notesSz cx="6858000" cy="9144000"/>
  <p:defaultTextStyle>
    <a:defPPr>
      <a:defRPr lang="en-US"/>
    </a:defPPr>
    <a:lvl1pPr marL="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1pPr>
    <a:lvl2pPr marL="54864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2pPr>
    <a:lvl3pPr marL="109728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3pPr>
    <a:lvl4pPr marL="164592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4pPr>
    <a:lvl5pPr marL="219456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5pPr>
    <a:lvl6pPr marL="274320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6pPr>
    <a:lvl7pPr marL="329184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7pPr>
    <a:lvl8pPr marL="384048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8pPr>
    <a:lvl9pPr marL="438912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00000"/>
    <a:srgbClr val="B5D0FF"/>
    <a:srgbClr val="0961FF"/>
    <a:srgbClr val="CC3300"/>
    <a:srgbClr val="FFFF00"/>
    <a:srgbClr val="000000"/>
    <a:srgbClr val="99CCFF"/>
    <a:srgbClr val="719500"/>
    <a:srgbClr val="FFCC66"/>
    <a:srgbClr val="333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637" autoAdjust="0"/>
    <p:restoredTop sz="94715" autoAdjust="0"/>
  </p:normalViewPr>
  <p:slideViewPr>
    <p:cSldViewPr snapToGrid="0" snapToObjects="1">
      <p:cViewPr varScale="1">
        <p:scale>
          <a:sx n="69" d="100"/>
          <a:sy n="69" d="100"/>
        </p:scale>
        <p:origin x="57" y="10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117" d="100"/>
          <a:sy n="117" d="100"/>
        </p:scale>
        <p:origin x="4976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3.wmf"/><Relationship Id="rId1" Type="http://schemas.openxmlformats.org/officeDocument/2006/relationships/image" Target="../media/image2.wmf"/></Relationships>
</file>

<file path=ppt/drawings/_rels/vmlDrawing10.vml.rels><?xml version="1.0" encoding="UTF-8" standalone="yes"?>
<Relationships xmlns="http://schemas.openxmlformats.org/package/2006/relationships"><Relationship Id="rId8" Type="http://schemas.openxmlformats.org/officeDocument/2006/relationships/image" Target="../media/image73.wmf"/><Relationship Id="rId3" Type="http://schemas.openxmlformats.org/officeDocument/2006/relationships/image" Target="../media/image68.wmf"/><Relationship Id="rId7" Type="http://schemas.openxmlformats.org/officeDocument/2006/relationships/image" Target="../media/image72.wmf"/><Relationship Id="rId2" Type="http://schemas.openxmlformats.org/officeDocument/2006/relationships/image" Target="../media/image67.wmf"/><Relationship Id="rId1" Type="http://schemas.openxmlformats.org/officeDocument/2006/relationships/image" Target="../media/image14.wmf"/><Relationship Id="rId6" Type="http://schemas.openxmlformats.org/officeDocument/2006/relationships/image" Target="../media/image71.wmf"/><Relationship Id="rId5" Type="http://schemas.openxmlformats.org/officeDocument/2006/relationships/image" Target="../media/image70.wmf"/><Relationship Id="rId10" Type="http://schemas.openxmlformats.org/officeDocument/2006/relationships/image" Target="../media/image75.wmf"/><Relationship Id="rId4" Type="http://schemas.openxmlformats.org/officeDocument/2006/relationships/image" Target="../media/image69.wmf"/><Relationship Id="rId9" Type="http://schemas.openxmlformats.org/officeDocument/2006/relationships/image" Target="../media/image74.w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80.wmf"/><Relationship Id="rId2" Type="http://schemas.openxmlformats.org/officeDocument/2006/relationships/image" Target="../media/image79.wmf"/><Relationship Id="rId1" Type="http://schemas.openxmlformats.org/officeDocument/2006/relationships/image" Target="../media/image78.w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84.wmf"/><Relationship Id="rId2" Type="http://schemas.openxmlformats.org/officeDocument/2006/relationships/image" Target="../media/image83.wmf"/><Relationship Id="rId1" Type="http://schemas.openxmlformats.org/officeDocument/2006/relationships/image" Target="../media/image82.wmf"/><Relationship Id="rId6" Type="http://schemas.openxmlformats.org/officeDocument/2006/relationships/image" Target="../media/image87.wmf"/><Relationship Id="rId5" Type="http://schemas.openxmlformats.org/officeDocument/2006/relationships/image" Target="../media/image86.wmf"/><Relationship Id="rId4" Type="http://schemas.openxmlformats.org/officeDocument/2006/relationships/image" Target="../media/image85.wmf"/></Relationships>
</file>

<file path=ppt/drawings/_rels/vmlDrawing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95.wmf"/><Relationship Id="rId2" Type="http://schemas.openxmlformats.org/officeDocument/2006/relationships/image" Target="../media/image94.emf"/><Relationship Id="rId1" Type="http://schemas.openxmlformats.org/officeDocument/2006/relationships/image" Target="../media/image93.wmf"/><Relationship Id="rId5" Type="http://schemas.openxmlformats.org/officeDocument/2006/relationships/image" Target="../media/image97.wmf"/><Relationship Id="rId4" Type="http://schemas.openxmlformats.org/officeDocument/2006/relationships/image" Target="../media/image96.wmf"/></Relationships>
</file>

<file path=ppt/drawings/_rels/vmlDrawing1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emf"/><Relationship Id="rId2" Type="http://schemas.openxmlformats.org/officeDocument/2006/relationships/image" Target="../media/image127.wmf"/><Relationship Id="rId1" Type="http://schemas.openxmlformats.org/officeDocument/2006/relationships/image" Target="../media/image126.w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3.wmf"/></Relationships>
</file>

<file path=ppt/drawings/_rels/vmlDrawing1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wmf"/><Relationship Id="rId2" Type="http://schemas.openxmlformats.org/officeDocument/2006/relationships/image" Target="../media/image138.wmf"/><Relationship Id="rId1" Type="http://schemas.openxmlformats.org/officeDocument/2006/relationships/image" Target="../media/image137.wmf"/><Relationship Id="rId4" Type="http://schemas.openxmlformats.org/officeDocument/2006/relationships/image" Target="../media/image140.wmf"/></Relationships>
</file>

<file path=ppt/drawings/_rels/vmlDrawing17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wmf"/><Relationship Id="rId2" Type="http://schemas.openxmlformats.org/officeDocument/2006/relationships/image" Target="../media/image147.wmf"/><Relationship Id="rId1" Type="http://schemas.openxmlformats.org/officeDocument/2006/relationships/image" Target="../media/image146.wmf"/><Relationship Id="rId4" Type="http://schemas.openxmlformats.org/officeDocument/2006/relationships/image" Target="../media/image140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5.wmf"/><Relationship Id="rId1" Type="http://schemas.openxmlformats.org/officeDocument/2006/relationships/image" Target="../media/image14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.wmf"/><Relationship Id="rId2" Type="http://schemas.openxmlformats.org/officeDocument/2006/relationships/image" Target="../media/image31.wmf"/><Relationship Id="rId1" Type="http://schemas.openxmlformats.org/officeDocument/2006/relationships/image" Target="../media/image30.wmf"/><Relationship Id="rId5" Type="http://schemas.openxmlformats.org/officeDocument/2006/relationships/image" Target="../media/image33.wmf"/><Relationship Id="rId4" Type="http://schemas.openxmlformats.org/officeDocument/2006/relationships/image" Target="../media/image32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42.wmf"/><Relationship Id="rId2" Type="http://schemas.openxmlformats.org/officeDocument/2006/relationships/image" Target="../media/image41.emf"/><Relationship Id="rId1" Type="http://schemas.openxmlformats.org/officeDocument/2006/relationships/image" Target="../media/image40.wmf"/><Relationship Id="rId6" Type="http://schemas.openxmlformats.org/officeDocument/2006/relationships/image" Target="../media/image45.wmf"/><Relationship Id="rId5" Type="http://schemas.openxmlformats.org/officeDocument/2006/relationships/image" Target="../media/image44.wmf"/><Relationship Id="rId4" Type="http://schemas.openxmlformats.org/officeDocument/2006/relationships/image" Target="../media/image43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3.wmf"/><Relationship Id="rId1" Type="http://schemas.openxmlformats.org/officeDocument/2006/relationships/image" Target="../media/image46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49.wmf"/><Relationship Id="rId2" Type="http://schemas.openxmlformats.org/officeDocument/2006/relationships/image" Target="../media/image48.wmf"/><Relationship Id="rId1" Type="http://schemas.openxmlformats.org/officeDocument/2006/relationships/image" Target="../media/image47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7" Type="http://schemas.openxmlformats.org/officeDocument/2006/relationships/image" Target="../media/image58.wmf"/><Relationship Id="rId2" Type="http://schemas.openxmlformats.org/officeDocument/2006/relationships/image" Target="../media/image53.emf"/><Relationship Id="rId1" Type="http://schemas.openxmlformats.org/officeDocument/2006/relationships/image" Target="../media/image52.emf"/><Relationship Id="rId6" Type="http://schemas.openxmlformats.org/officeDocument/2006/relationships/image" Target="../media/image57.wmf"/><Relationship Id="rId5" Type="http://schemas.openxmlformats.org/officeDocument/2006/relationships/image" Target="../media/image56.wmf"/><Relationship Id="rId4" Type="http://schemas.openxmlformats.org/officeDocument/2006/relationships/image" Target="../media/image55.e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62.wmf"/><Relationship Id="rId2" Type="http://schemas.openxmlformats.org/officeDocument/2006/relationships/image" Target="../media/image61.emf"/><Relationship Id="rId1" Type="http://schemas.openxmlformats.org/officeDocument/2006/relationships/image" Target="../media/image60.emf"/><Relationship Id="rId5" Type="http://schemas.openxmlformats.org/officeDocument/2006/relationships/image" Target="../media/image64.wmf"/><Relationship Id="rId4" Type="http://schemas.openxmlformats.org/officeDocument/2006/relationships/image" Target="../media/image63.w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2" Type="http://schemas.openxmlformats.org/officeDocument/2006/relationships/image" Target="../media/image64.wmf"/><Relationship Id="rId1" Type="http://schemas.openxmlformats.org/officeDocument/2006/relationships/image" Target="../media/image57.wmf"/><Relationship Id="rId4" Type="http://schemas.openxmlformats.org/officeDocument/2006/relationships/image" Target="../media/image66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A69A9C-1087-184F-8370-423E175D9D7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9090E3D-F5E5-0D40-B323-A25B85CF9E8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6E50B8-2EF8-564F-AE86-D84E6C503530}" type="datetimeFigureOut">
              <a:rPr lang="en-US" smtClean="0"/>
              <a:t>7/7/2020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E3AA97-2F38-5340-B685-1E0EA3E358D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B732F3-25A6-284F-A24C-5FD21AE6BEE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078BA3-E235-9946-9A4D-07E907F68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00039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AC8D20-1945-7145-91A2-3D134BDA25E2}" type="datetimeFigureOut">
              <a:rPr lang="en-US" smtClean="0"/>
              <a:t>7/7/2020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0104DB-87CA-D64F-AB86-DB2520DDF5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0554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0104DB-87CA-D64F-AB86-DB2520DDF5D7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18618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0104DB-87CA-D64F-AB86-DB2520DDF5D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8549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F5324A-0D9B-9A43-AE72-6DBF24439625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3200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0CB869-1581-450E-8E6F-3A64F553ACC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305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0104DB-87CA-D64F-AB86-DB2520DDF5D7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70742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0104DB-87CA-D64F-AB86-DB2520DDF5D7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9228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_Plain_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2743200"/>
            <a:ext cx="4572000" cy="182880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defRPr sz="480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3061D5F4-8719-384B-945C-9A27060F99A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70529" y="5669280"/>
            <a:ext cx="4572000" cy="27432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0" indent="0" algn="l">
              <a:buNone/>
              <a:defRPr sz="180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/>
            </a:lvl2pPr>
            <a:lvl3pPr marL="1097280" indent="0">
              <a:buNone/>
              <a:defRPr/>
            </a:lvl3pPr>
            <a:lvl4pPr marL="1645920" indent="0">
              <a:buNone/>
              <a:defRPr/>
            </a:lvl4pPr>
            <a:lvl5pPr marL="2194560" indent="0">
              <a:buNone/>
              <a:defRPr/>
            </a:lvl5pPr>
          </a:lstStyle>
          <a:p>
            <a:pPr lvl="0"/>
            <a:r>
              <a:rPr lang="en-US" dirty="0"/>
              <a:t>Click to add presenter’s name</a:t>
            </a: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3E2D432E-6648-6643-9C6E-38B1EFF5EE3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371600" y="5983356"/>
            <a:ext cx="4572000" cy="27432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/>
            </a:lvl2pPr>
            <a:lvl3pPr marL="1097280" indent="0">
              <a:buNone/>
              <a:defRPr/>
            </a:lvl3pPr>
            <a:lvl4pPr marL="1645920" indent="0">
              <a:buNone/>
              <a:defRPr/>
            </a:lvl4pPr>
            <a:lvl5pPr marL="2194560" indent="0">
              <a:buNone/>
              <a:defRPr/>
            </a:lvl5pPr>
          </a:lstStyle>
          <a:p>
            <a:pPr lvl="0"/>
            <a:r>
              <a:rPr lang="en-US" dirty="0"/>
              <a:t>Click to add presenter’s title</a:t>
            </a:r>
          </a:p>
        </p:txBody>
      </p:sp>
      <p:sp>
        <p:nvSpPr>
          <p:cNvPr id="15" name="Date Placeholder 1">
            <a:extLst>
              <a:ext uri="{FF2B5EF4-FFF2-40B4-BE49-F238E27FC236}">
                <a16:creationId xmlns:a16="http://schemas.microsoft.com/office/drawing/2014/main" id="{9D9DB338-5D5C-4ACA-9ECF-C3E34C4412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70529" y="4915645"/>
            <a:ext cx="4572000" cy="43815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8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1305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839595-85C5-4160-B947-E441662305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994296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5A9E510-CE28-4D72-A848-F302FAF96A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1600" y="687692"/>
            <a:ext cx="12801600" cy="590931"/>
          </a:xfrm>
          <a:prstGeom prst="rect">
            <a:avLst/>
          </a:prstGeom>
        </p:spPr>
        <p:txBody>
          <a:bodyPr lIns="0" anchor="b">
            <a:spAutoFit/>
          </a:bodyPr>
          <a:lstStyle>
            <a:lvl1pPr>
              <a:defRPr lang="en-US" sz="3600" b="0" kern="1200" dirty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4656C362-E4E3-4778-AD2A-3B6083AE7CC0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1371600" y="1418897"/>
            <a:ext cx="12801600" cy="6124903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822960" indent="-274320"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371600" indent="-274320">
              <a:buFont typeface="Wingdings" panose="05000000000000000000" pitchFamily="2" charset="2"/>
              <a:buChar char="ü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468880" indent="-274320"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43488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AC63D3F-8379-4D6A-BB26-D7718023AD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1600" y="687692"/>
            <a:ext cx="12801600" cy="590931"/>
          </a:xfrm>
          <a:prstGeom prst="rect">
            <a:avLst/>
          </a:prstGeom>
        </p:spPr>
        <p:txBody>
          <a:bodyPr lIns="0" anchor="b">
            <a:spAutoFit/>
          </a:bodyPr>
          <a:lstStyle>
            <a:lvl1pPr>
              <a:defRPr lang="en-US" sz="3600" b="0" kern="1200" dirty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1402225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67629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82F9F-04AF-4D5E-A49A-F92514B15B9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7/7/2020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1F157-3E19-474A-A8FA-5A7E294A95A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8893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D96EEDE-6486-774B-B0E3-751BBA42CE35}"/>
              </a:ext>
            </a:extLst>
          </p:cNvPr>
          <p:cNvSpPr/>
          <p:nvPr userDrawn="1"/>
        </p:nvSpPr>
        <p:spPr>
          <a:xfrm>
            <a:off x="5029200" y="0"/>
            <a:ext cx="96012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3994296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C1406DC-BAEC-4717-8F68-46C92F1663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00400" y="270933"/>
            <a:ext cx="10972800" cy="1310979"/>
          </a:xfrm>
          <a:prstGeom prst="rect">
            <a:avLst/>
          </a:prstGeom>
        </p:spPr>
        <p:txBody>
          <a:bodyPr lIns="0" anchor="b"/>
          <a:lstStyle>
            <a:lvl1pPr>
              <a:defRPr lang="en-US" sz="3600" b="1" kern="1200" dirty="0">
                <a:solidFill>
                  <a:srgbClr val="C8722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14" name="Date Placeholder 1">
            <a:extLst>
              <a:ext uri="{FF2B5EF4-FFF2-40B4-BE49-F238E27FC236}">
                <a16:creationId xmlns:a16="http://schemas.microsoft.com/office/drawing/2014/main" id="{E76F451D-D169-4CA9-91EE-97F19A35C6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03408" y="7795155"/>
            <a:ext cx="3108007" cy="434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7/7/2020</a:t>
            </a:fld>
            <a:endParaRPr lang="en-US" dirty="0"/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8A19F790-0343-4862-A140-1B409986B7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9246" y="7772400"/>
            <a:ext cx="12007821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3135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1CAD965-DD24-480E-9509-6545295EDC02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-76198" y="-90051"/>
            <a:ext cx="890444" cy="8321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1070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34" r:id="rId2"/>
    <p:sldLayoutId id="2147483735" r:id="rId3"/>
    <p:sldLayoutId id="2147483736" r:id="rId4"/>
    <p:sldLayoutId id="2147483738" r:id="rId5"/>
    <p:sldLayoutId id="2147483739" r:id="rId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52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wmf"/><Relationship Id="rId3" Type="http://schemas.openxmlformats.org/officeDocument/2006/relationships/notesSlide" Target="../notesSlides/notesSlide1.xml"/><Relationship Id="rId7" Type="http://schemas.openxmlformats.org/officeDocument/2006/relationships/oleObject" Target="../embeddings/oleObject2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3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46.w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wmf"/><Relationship Id="rId3" Type="http://schemas.openxmlformats.org/officeDocument/2006/relationships/image" Target="../media/image50.jpeg"/><Relationship Id="rId7" Type="http://schemas.openxmlformats.org/officeDocument/2006/relationships/oleObject" Target="../embeddings/oleObject18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47.wmf"/><Relationship Id="rId5" Type="http://schemas.openxmlformats.org/officeDocument/2006/relationships/oleObject" Target="../embeddings/oleObject17.bin"/><Relationship Id="rId10" Type="http://schemas.openxmlformats.org/officeDocument/2006/relationships/image" Target="../media/image49.wmf"/><Relationship Id="rId4" Type="http://schemas.openxmlformats.org/officeDocument/2006/relationships/hyperlink" Target="https://step1.medbullets.com/pharmacology/107001/enzyme-kinetics" TargetMode="External"/><Relationship Id="rId9" Type="http://schemas.openxmlformats.org/officeDocument/2006/relationships/oleObject" Target="../embeddings/oleObject19.bin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emf"/><Relationship Id="rId13" Type="http://schemas.openxmlformats.org/officeDocument/2006/relationships/image" Target="../media/image56.png"/><Relationship Id="rId18" Type="http://schemas.openxmlformats.org/officeDocument/2006/relationships/oleObject" Target="../embeddings/oleObject26.bin"/><Relationship Id="rId3" Type="http://schemas.openxmlformats.org/officeDocument/2006/relationships/oleObject" Target="../embeddings/oleObject20.bin"/><Relationship Id="rId7" Type="http://schemas.openxmlformats.org/officeDocument/2006/relationships/oleObject" Target="../embeddings/oleObject22.bin"/><Relationship Id="rId12" Type="http://schemas.openxmlformats.org/officeDocument/2006/relationships/image" Target="../media/image55.png"/><Relationship Id="rId17" Type="http://schemas.openxmlformats.org/officeDocument/2006/relationships/image" Target="../media/image57.wmf"/><Relationship Id="rId2" Type="http://schemas.openxmlformats.org/officeDocument/2006/relationships/slideLayout" Target="../slideLayouts/slideLayout3.xml"/><Relationship Id="rId16" Type="http://schemas.openxmlformats.org/officeDocument/2006/relationships/oleObject" Target="../embeddings/oleObject25.bin"/><Relationship Id="rId1" Type="http://schemas.openxmlformats.org/officeDocument/2006/relationships/vmlDrawing" Target="../drawings/vmlDrawing7.vml"/><Relationship Id="rId6" Type="http://schemas.openxmlformats.org/officeDocument/2006/relationships/image" Target="../media/image53.emf"/><Relationship Id="rId11" Type="http://schemas.openxmlformats.org/officeDocument/2006/relationships/image" Target="../media/image54.png"/><Relationship Id="rId5" Type="http://schemas.openxmlformats.org/officeDocument/2006/relationships/oleObject" Target="../embeddings/oleObject21.bin"/><Relationship Id="rId15" Type="http://schemas.openxmlformats.org/officeDocument/2006/relationships/image" Target="../media/image56.wmf"/><Relationship Id="rId10" Type="http://schemas.openxmlformats.org/officeDocument/2006/relationships/image" Target="../media/image55.emf"/><Relationship Id="rId19" Type="http://schemas.openxmlformats.org/officeDocument/2006/relationships/image" Target="../media/image58.wmf"/><Relationship Id="rId4" Type="http://schemas.openxmlformats.org/officeDocument/2006/relationships/image" Target="../media/image52.emf"/><Relationship Id="rId9" Type="http://schemas.openxmlformats.org/officeDocument/2006/relationships/oleObject" Target="../embeddings/oleObject23.bin"/><Relationship Id="rId14" Type="http://schemas.openxmlformats.org/officeDocument/2006/relationships/oleObject" Target="../embeddings/oleObject24.bin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wmf"/><Relationship Id="rId13" Type="http://schemas.openxmlformats.org/officeDocument/2006/relationships/oleObject" Target="../embeddings/oleObject31.bin"/><Relationship Id="rId3" Type="http://schemas.openxmlformats.org/officeDocument/2006/relationships/oleObject" Target="../embeddings/oleObject27.bin"/><Relationship Id="rId7" Type="http://schemas.openxmlformats.org/officeDocument/2006/relationships/oleObject" Target="../embeddings/oleObject29.bin"/><Relationship Id="rId12" Type="http://schemas.openxmlformats.org/officeDocument/2006/relationships/image" Target="../media/image66.png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61.emf"/><Relationship Id="rId11" Type="http://schemas.openxmlformats.org/officeDocument/2006/relationships/image" Target="../media/image63.wmf"/><Relationship Id="rId5" Type="http://schemas.openxmlformats.org/officeDocument/2006/relationships/oleObject" Target="../embeddings/oleObject28.bin"/><Relationship Id="rId10" Type="http://schemas.openxmlformats.org/officeDocument/2006/relationships/oleObject" Target="../embeddings/oleObject30.bin"/><Relationship Id="rId4" Type="http://schemas.openxmlformats.org/officeDocument/2006/relationships/image" Target="../media/image60.emf"/><Relationship Id="rId9" Type="http://schemas.openxmlformats.org/officeDocument/2006/relationships/image" Target="../media/image65.png"/><Relationship Id="rId14" Type="http://schemas.openxmlformats.org/officeDocument/2006/relationships/image" Target="../media/image64.wm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wmf"/><Relationship Id="rId13" Type="http://schemas.openxmlformats.org/officeDocument/2006/relationships/image" Target="../media/image66.emf"/><Relationship Id="rId3" Type="http://schemas.openxmlformats.org/officeDocument/2006/relationships/image" Target="../media/image70.png"/><Relationship Id="rId7" Type="http://schemas.openxmlformats.org/officeDocument/2006/relationships/oleObject" Target="../embeddings/oleObject33.bin"/><Relationship Id="rId12" Type="http://schemas.openxmlformats.org/officeDocument/2006/relationships/oleObject" Target="../embeddings/oleObject35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71.png"/><Relationship Id="rId11" Type="http://schemas.openxmlformats.org/officeDocument/2006/relationships/image" Target="../media/image65.emf"/><Relationship Id="rId5" Type="http://schemas.openxmlformats.org/officeDocument/2006/relationships/image" Target="../media/image57.wmf"/><Relationship Id="rId15" Type="http://schemas.openxmlformats.org/officeDocument/2006/relationships/image" Target="../media/image73.png"/><Relationship Id="rId10" Type="http://schemas.openxmlformats.org/officeDocument/2006/relationships/oleObject" Target="../embeddings/oleObject34.bin"/><Relationship Id="rId4" Type="http://schemas.openxmlformats.org/officeDocument/2006/relationships/oleObject" Target="../embeddings/oleObject32.bin"/><Relationship Id="rId9" Type="http://schemas.openxmlformats.org/officeDocument/2006/relationships/image" Target="../media/image72.png"/><Relationship Id="rId14" Type="http://schemas.openxmlformats.org/officeDocument/2006/relationships/image" Target="../media/image5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wmf"/><Relationship Id="rId13" Type="http://schemas.openxmlformats.org/officeDocument/2006/relationships/image" Target="../media/image70.wmf"/><Relationship Id="rId18" Type="http://schemas.openxmlformats.org/officeDocument/2006/relationships/oleObject" Target="../embeddings/oleObject43.bin"/><Relationship Id="rId3" Type="http://schemas.openxmlformats.org/officeDocument/2006/relationships/oleObject" Target="../embeddings/oleObject36.bin"/><Relationship Id="rId21" Type="http://schemas.openxmlformats.org/officeDocument/2006/relationships/image" Target="../media/image74.wmf"/><Relationship Id="rId7" Type="http://schemas.openxmlformats.org/officeDocument/2006/relationships/oleObject" Target="../embeddings/oleObject38.bin"/><Relationship Id="rId12" Type="http://schemas.openxmlformats.org/officeDocument/2006/relationships/oleObject" Target="../embeddings/oleObject40.bin"/><Relationship Id="rId17" Type="http://schemas.openxmlformats.org/officeDocument/2006/relationships/image" Target="../media/image72.wmf"/><Relationship Id="rId2" Type="http://schemas.openxmlformats.org/officeDocument/2006/relationships/slideLayout" Target="../slideLayouts/slideLayout3.xml"/><Relationship Id="rId16" Type="http://schemas.openxmlformats.org/officeDocument/2006/relationships/oleObject" Target="../embeddings/oleObject42.bin"/><Relationship Id="rId20" Type="http://schemas.openxmlformats.org/officeDocument/2006/relationships/oleObject" Target="../embeddings/oleObject44.bin"/><Relationship Id="rId1" Type="http://schemas.openxmlformats.org/officeDocument/2006/relationships/vmlDrawing" Target="../drawings/vmlDrawing10.vml"/><Relationship Id="rId6" Type="http://schemas.openxmlformats.org/officeDocument/2006/relationships/image" Target="../media/image67.wmf"/><Relationship Id="rId11" Type="http://schemas.openxmlformats.org/officeDocument/2006/relationships/image" Target="../media/image69.wmf"/><Relationship Id="rId24" Type="http://schemas.openxmlformats.org/officeDocument/2006/relationships/image" Target="../media/image75.wmf"/><Relationship Id="rId5" Type="http://schemas.openxmlformats.org/officeDocument/2006/relationships/oleObject" Target="../embeddings/oleObject37.bin"/><Relationship Id="rId15" Type="http://schemas.openxmlformats.org/officeDocument/2006/relationships/image" Target="../media/image71.wmf"/><Relationship Id="rId23" Type="http://schemas.openxmlformats.org/officeDocument/2006/relationships/oleObject" Target="../embeddings/oleObject46.bin"/><Relationship Id="rId10" Type="http://schemas.openxmlformats.org/officeDocument/2006/relationships/oleObject" Target="../embeddings/oleObject39.bin"/><Relationship Id="rId19" Type="http://schemas.openxmlformats.org/officeDocument/2006/relationships/image" Target="../media/image73.wmf"/><Relationship Id="rId4" Type="http://schemas.openxmlformats.org/officeDocument/2006/relationships/image" Target="../media/image14.wmf"/><Relationship Id="rId9" Type="http://schemas.openxmlformats.org/officeDocument/2006/relationships/image" Target="../media/image76.png"/><Relationship Id="rId14" Type="http://schemas.openxmlformats.org/officeDocument/2006/relationships/oleObject" Target="../embeddings/oleObject41.bin"/><Relationship Id="rId22" Type="http://schemas.openxmlformats.org/officeDocument/2006/relationships/oleObject" Target="../embeddings/oleObject45.bin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8.png"/><Relationship Id="rId4" Type="http://schemas.openxmlformats.org/officeDocument/2006/relationships/image" Target="../media/image77.em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9.bin"/><Relationship Id="rId3" Type="http://schemas.openxmlformats.org/officeDocument/2006/relationships/oleObject" Target="../embeddings/oleObject47.bin"/><Relationship Id="rId7" Type="http://schemas.openxmlformats.org/officeDocument/2006/relationships/image" Target="../media/image81.png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79.wmf"/><Relationship Id="rId5" Type="http://schemas.openxmlformats.org/officeDocument/2006/relationships/oleObject" Target="../embeddings/oleObject48.bin"/><Relationship Id="rId4" Type="http://schemas.openxmlformats.org/officeDocument/2006/relationships/image" Target="../media/image78.wmf"/><Relationship Id="rId9" Type="http://schemas.openxmlformats.org/officeDocument/2006/relationships/image" Target="../media/image80.w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wmf"/><Relationship Id="rId13" Type="http://schemas.openxmlformats.org/officeDocument/2006/relationships/oleObject" Target="../embeddings/oleObject55.bin"/><Relationship Id="rId3" Type="http://schemas.openxmlformats.org/officeDocument/2006/relationships/oleObject" Target="../embeddings/oleObject50.bin"/><Relationship Id="rId7" Type="http://schemas.openxmlformats.org/officeDocument/2006/relationships/oleObject" Target="../embeddings/oleObject52.bin"/><Relationship Id="rId12" Type="http://schemas.openxmlformats.org/officeDocument/2006/relationships/image" Target="../media/image86.wmf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83.wmf"/><Relationship Id="rId11" Type="http://schemas.openxmlformats.org/officeDocument/2006/relationships/oleObject" Target="../embeddings/oleObject54.bin"/><Relationship Id="rId5" Type="http://schemas.openxmlformats.org/officeDocument/2006/relationships/oleObject" Target="../embeddings/oleObject51.bin"/><Relationship Id="rId10" Type="http://schemas.openxmlformats.org/officeDocument/2006/relationships/image" Target="../media/image85.wmf"/><Relationship Id="rId4" Type="http://schemas.openxmlformats.org/officeDocument/2006/relationships/image" Target="../media/image82.wmf"/><Relationship Id="rId9" Type="http://schemas.openxmlformats.org/officeDocument/2006/relationships/oleObject" Target="../embeddings/oleObject53.bin"/><Relationship Id="rId14" Type="http://schemas.openxmlformats.org/officeDocument/2006/relationships/image" Target="../media/image87.w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0.emf"/><Relationship Id="rId4" Type="http://schemas.openxmlformats.org/officeDocument/2006/relationships/image" Target="../media/image89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2.emf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wmf"/><Relationship Id="rId3" Type="http://schemas.openxmlformats.org/officeDocument/2006/relationships/oleObject" Target="../embeddings/oleObject56.bin"/><Relationship Id="rId7" Type="http://schemas.openxmlformats.org/officeDocument/2006/relationships/oleObject" Target="../embeddings/oleObject58.bin"/><Relationship Id="rId12" Type="http://schemas.openxmlformats.org/officeDocument/2006/relationships/image" Target="../media/image97.wmf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94.emf"/><Relationship Id="rId11" Type="http://schemas.openxmlformats.org/officeDocument/2006/relationships/oleObject" Target="../embeddings/oleObject60.bin"/><Relationship Id="rId5" Type="http://schemas.openxmlformats.org/officeDocument/2006/relationships/oleObject" Target="../embeddings/oleObject57.bin"/><Relationship Id="rId10" Type="http://schemas.openxmlformats.org/officeDocument/2006/relationships/image" Target="../media/image96.wmf"/><Relationship Id="rId4" Type="http://schemas.openxmlformats.org/officeDocument/2006/relationships/image" Target="../media/image93.wmf"/><Relationship Id="rId9" Type="http://schemas.openxmlformats.org/officeDocument/2006/relationships/oleObject" Target="../embeddings/oleObject59.bin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emf"/><Relationship Id="rId2" Type="http://schemas.openxmlformats.org/officeDocument/2006/relationships/image" Target="../media/image98.emf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emf"/><Relationship Id="rId2" Type="http://schemas.openxmlformats.org/officeDocument/2006/relationships/image" Target="../media/image100.emf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emf"/><Relationship Id="rId2" Type="http://schemas.openxmlformats.org/officeDocument/2006/relationships/image" Target="../media/image102.em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2.emf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jpeg"/><Relationship Id="rId3" Type="http://schemas.openxmlformats.org/officeDocument/2006/relationships/image" Target="../media/image5.png"/><Relationship Id="rId7" Type="http://schemas.openxmlformats.org/officeDocument/2006/relationships/image" Target="../media/image106.jpe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5.jpeg"/><Relationship Id="rId11" Type="http://schemas.openxmlformats.org/officeDocument/2006/relationships/image" Target="../media/image110.png"/><Relationship Id="rId5" Type="http://schemas.microsoft.com/office/2007/relationships/hdphoto" Target="../media/hdphoto1.wdp"/><Relationship Id="rId10" Type="http://schemas.openxmlformats.org/officeDocument/2006/relationships/image" Target="../media/image109.gif"/><Relationship Id="rId4" Type="http://schemas.openxmlformats.org/officeDocument/2006/relationships/image" Target="../media/image104.png"/><Relationship Id="rId9" Type="http://schemas.openxmlformats.org/officeDocument/2006/relationships/image" Target="../media/image108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jpeg"/><Relationship Id="rId2" Type="http://schemas.openxmlformats.org/officeDocument/2006/relationships/hyperlink" Target="mailto:hsong5@unl.edu" TargetMode="Externa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narrative.kbase.us/narrative/65526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7" Type="http://schemas.openxmlformats.org/officeDocument/2006/relationships/image" Target="../media/image118.jpe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em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5.emf"/><Relationship Id="rId5" Type="http://schemas.openxmlformats.org/officeDocument/2006/relationships/image" Target="../media/image113.png"/><Relationship Id="rId4" Type="http://schemas.openxmlformats.org/officeDocument/2006/relationships/image" Target="../media/image124.emf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2.bin"/><Relationship Id="rId13" Type="http://schemas.openxmlformats.org/officeDocument/2006/relationships/image" Target="../media/image128.emf"/><Relationship Id="rId3" Type="http://schemas.openxmlformats.org/officeDocument/2006/relationships/image" Target="../media/image115.png"/><Relationship Id="rId7" Type="http://schemas.openxmlformats.org/officeDocument/2006/relationships/image" Target="../media/image126.wmf"/><Relationship Id="rId12" Type="http://schemas.openxmlformats.org/officeDocument/2006/relationships/oleObject" Target="../embeddings/oleObject63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4.vml"/><Relationship Id="rId6" Type="http://schemas.openxmlformats.org/officeDocument/2006/relationships/oleObject" Target="../embeddings/oleObject61.bin"/><Relationship Id="rId11" Type="http://schemas.openxmlformats.org/officeDocument/2006/relationships/image" Target="../media/image132.png"/><Relationship Id="rId5" Type="http://schemas.openxmlformats.org/officeDocument/2006/relationships/image" Target="../media/image130.png"/><Relationship Id="rId10" Type="http://schemas.openxmlformats.org/officeDocument/2006/relationships/image" Target="../media/image131.png"/><Relationship Id="rId4" Type="http://schemas.openxmlformats.org/officeDocument/2006/relationships/image" Target="../media/image129.png"/><Relationship Id="rId9" Type="http://schemas.openxmlformats.org/officeDocument/2006/relationships/image" Target="../media/image127.wmf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3" Type="http://schemas.openxmlformats.org/officeDocument/2006/relationships/image" Target="../media/image134.png"/><Relationship Id="rId7" Type="http://schemas.openxmlformats.org/officeDocument/2006/relationships/image" Target="../media/image133.wmf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5.vml"/><Relationship Id="rId6" Type="http://schemas.openxmlformats.org/officeDocument/2006/relationships/oleObject" Target="../embeddings/oleObject64.bin"/><Relationship Id="rId5" Type="http://schemas.openxmlformats.org/officeDocument/2006/relationships/image" Target="../media/image115.png"/><Relationship Id="rId4" Type="http://schemas.openxmlformats.org/officeDocument/2006/relationships/image" Target="../media/image135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7.bin"/><Relationship Id="rId13" Type="http://schemas.openxmlformats.org/officeDocument/2006/relationships/image" Target="../media/image116.png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138.wmf"/><Relationship Id="rId12" Type="http://schemas.openxmlformats.org/officeDocument/2006/relationships/image" Target="../media/image140.wmf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6.vml"/><Relationship Id="rId6" Type="http://schemas.openxmlformats.org/officeDocument/2006/relationships/oleObject" Target="../embeddings/oleObject66.bin"/><Relationship Id="rId11" Type="http://schemas.openxmlformats.org/officeDocument/2006/relationships/oleObject" Target="../embeddings/oleObject68.bin"/><Relationship Id="rId5" Type="http://schemas.openxmlformats.org/officeDocument/2006/relationships/image" Target="../media/image137.wmf"/><Relationship Id="rId15" Type="http://schemas.openxmlformats.org/officeDocument/2006/relationships/image" Target="../media/image143.png"/><Relationship Id="rId10" Type="http://schemas.openxmlformats.org/officeDocument/2006/relationships/image" Target="../media/image141.png"/><Relationship Id="rId4" Type="http://schemas.openxmlformats.org/officeDocument/2006/relationships/oleObject" Target="../embeddings/oleObject65.bin"/><Relationship Id="rId9" Type="http://schemas.openxmlformats.org/officeDocument/2006/relationships/image" Target="../media/image139.wmf"/><Relationship Id="rId14" Type="http://schemas.openxmlformats.org/officeDocument/2006/relationships/image" Target="../media/image142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6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wmf"/><Relationship Id="rId3" Type="http://schemas.openxmlformats.org/officeDocument/2006/relationships/oleObject" Target="../embeddings/oleObject69.bin"/><Relationship Id="rId7" Type="http://schemas.openxmlformats.org/officeDocument/2006/relationships/oleObject" Target="../embeddings/oleObject71.bin"/><Relationship Id="rId12" Type="http://schemas.openxmlformats.org/officeDocument/2006/relationships/image" Target="../media/image140.wmf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7.vml"/><Relationship Id="rId6" Type="http://schemas.openxmlformats.org/officeDocument/2006/relationships/image" Target="../media/image147.wmf"/><Relationship Id="rId11" Type="http://schemas.openxmlformats.org/officeDocument/2006/relationships/oleObject" Target="../embeddings/oleObject68.bin"/><Relationship Id="rId5" Type="http://schemas.openxmlformats.org/officeDocument/2006/relationships/oleObject" Target="../embeddings/oleObject70.bin"/><Relationship Id="rId10" Type="http://schemas.openxmlformats.org/officeDocument/2006/relationships/image" Target="../media/image117.png"/><Relationship Id="rId4" Type="http://schemas.openxmlformats.org/officeDocument/2006/relationships/image" Target="../media/image146.wmf"/><Relationship Id="rId9" Type="http://schemas.openxmlformats.org/officeDocument/2006/relationships/image" Target="../media/image2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hyperlink" Target="https://narrative.kbase.us/narrative/65526" TargetMode="Externa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13" Type="http://schemas.openxmlformats.org/officeDocument/2006/relationships/image" Target="../media/image22.png"/><Relationship Id="rId18" Type="http://schemas.openxmlformats.org/officeDocument/2006/relationships/image" Target="../media/image27.png"/><Relationship Id="rId3" Type="http://schemas.openxmlformats.org/officeDocument/2006/relationships/image" Target="../media/image16.jpeg"/><Relationship Id="rId7" Type="http://schemas.openxmlformats.org/officeDocument/2006/relationships/image" Target="../media/image20.png"/><Relationship Id="rId12" Type="http://schemas.openxmlformats.org/officeDocument/2006/relationships/image" Target="../media/image15.wmf"/><Relationship Id="rId17" Type="http://schemas.openxmlformats.org/officeDocument/2006/relationships/image" Target="../media/image26.png"/><Relationship Id="rId2" Type="http://schemas.openxmlformats.org/officeDocument/2006/relationships/slideLayout" Target="../slideLayouts/slideLayout5.xml"/><Relationship Id="rId16" Type="http://schemas.openxmlformats.org/officeDocument/2006/relationships/image" Target="../media/image25.png"/><Relationship Id="rId20" Type="http://schemas.openxmlformats.org/officeDocument/2006/relationships/image" Target="../media/image29.png"/><Relationship Id="rId1" Type="http://schemas.openxmlformats.org/officeDocument/2006/relationships/vmlDrawing" Target="../drawings/vmlDrawing2.vml"/><Relationship Id="rId6" Type="http://schemas.openxmlformats.org/officeDocument/2006/relationships/image" Target="../media/image19.png"/><Relationship Id="rId11" Type="http://schemas.openxmlformats.org/officeDocument/2006/relationships/oleObject" Target="../embeddings/oleObject4.bin"/><Relationship Id="rId5" Type="http://schemas.openxmlformats.org/officeDocument/2006/relationships/image" Target="../media/image18.png"/><Relationship Id="rId15" Type="http://schemas.openxmlformats.org/officeDocument/2006/relationships/image" Target="../media/image24.png"/><Relationship Id="rId10" Type="http://schemas.openxmlformats.org/officeDocument/2006/relationships/image" Target="../media/image14.wmf"/><Relationship Id="rId19" Type="http://schemas.openxmlformats.org/officeDocument/2006/relationships/image" Target="../media/image28.png"/><Relationship Id="rId4" Type="http://schemas.openxmlformats.org/officeDocument/2006/relationships/image" Target="../media/image17.jpeg"/><Relationship Id="rId9" Type="http://schemas.openxmlformats.org/officeDocument/2006/relationships/oleObject" Target="../embeddings/oleObject3.bin"/><Relationship Id="rId14" Type="http://schemas.openxmlformats.org/officeDocument/2006/relationships/image" Target="../media/image23.e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wmf"/><Relationship Id="rId13" Type="http://schemas.openxmlformats.org/officeDocument/2006/relationships/image" Target="../media/image34.emf"/><Relationship Id="rId3" Type="http://schemas.openxmlformats.org/officeDocument/2006/relationships/oleObject" Target="../embeddings/oleObject5.bin"/><Relationship Id="rId7" Type="http://schemas.openxmlformats.org/officeDocument/2006/relationships/oleObject" Target="../embeddings/oleObject7.bin"/><Relationship Id="rId12" Type="http://schemas.openxmlformats.org/officeDocument/2006/relationships/image" Target="../media/image33.wmf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31.wmf"/><Relationship Id="rId11" Type="http://schemas.openxmlformats.org/officeDocument/2006/relationships/oleObject" Target="../embeddings/oleObject9.bin"/><Relationship Id="rId5" Type="http://schemas.openxmlformats.org/officeDocument/2006/relationships/oleObject" Target="../embeddings/oleObject6.bin"/><Relationship Id="rId10" Type="http://schemas.openxmlformats.org/officeDocument/2006/relationships/image" Target="../media/image32.wmf"/><Relationship Id="rId4" Type="http://schemas.openxmlformats.org/officeDocument/2006/relationships/image" Target="../media/image30.wmf"/><Relationship Id="rId9" Type="http://schemas.openxmlformats.org/officeDocument/2006/relationships/oleObject" Target="../embeddings/oleObject8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e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2.bin"/><Relationship Id="rId13" Type="http://schemas.openxmlformats.org/officeDocument/2006/relationships/oleObject" Target="../embeddings/oleObject14.bin"/><Relationship Id="rId3" Type="http://schemas.openxmlformats.org/officeDocument/2006/relationships/oleObject" Target="../embeddings/oleObject10.bin"/><Relationship Id="rId7" Type="http://schemas.openxmlformats.org/officeDocument/2006/relationships/image" Target="../media/image41.emf"/><Relationship Id="rId12" Type="http://schemas.openxmlformats.org/officeDocument/2006/relationships/image" Target="../media/image45.png"/><Relationship Id="rId2" Type="http://schemas.openxmlformats.org/officeDocument/2006/relationships/slideLayout" Target="../slideLayouts/slideLayout3.xml"/><Relationship Id="rId16" Type="http://schemas.openxmlformats.org/officeDocument/2006/relationships/image" Target="../media/image45.wmf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11.bin"/><Relationship Id="rId11" Type="http://schemas.openxmlformats.org/officeDocument/2006/relationships/image" Target="../media/image43.wmf"/><Relationship Id="rId5" Type="http://schemas.openxmlformats.org/officeDocument/2006/relationships/image" Target="../media/image44.png"/><Relationship Id="rId15" Type="http://schemas.openxmlformats.org/officeDocument/2006/relationships/oleObject" Target="../embeddings/oleObject15.bin"/><Relationship Id="rId10" Type="http://schemas.openxmlformats.org/officeDocument/2006/relationships/oleObject" Target="../embeddings/oleObject13.bin"/><Relationship Id="rId4" Type="http://schemas.openxmlformats.org/officeDocument/2006/relationships/image" Target="../media/image40.wmf"/><Relationship Id="rId9" Type="http://schemas.openxmlformats.org/officeDocument/2006/relationships/image" Target="../media/image42.wmf"/><Relationship Id="rId14" Type="http://schemas.openxmlformats.org/officeDocument/2006/relationships/image" Target="../media/image44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FD0D9-1CAC-4FBD-8120-CBD5A07EB9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600" y="2743200"/>
            <a:ext cx="4371270" cy="1828800"/>
          </a:xfrm>
        </p:spPr>
        <p:txBody>
          <a:bodyPr/>
          <a:lstStyle/>
          <a:p>
            <a:pPr algn="l"/>
            <a:r>
              <a:rPr lang="en-US" sz="3600" dirty="0"/>
              <a:t>Connecting Metabolites to Function</a:t>
            </a:r>
            <a:br>
              <a:rPr lang="en-US" sz="3200" dirty="0"/>
            </a:br>
            <a:r>
              <a:rPr lang="en-US" sz="2800" dirty="0">
                <a:solidFill>
                  <a:schemeClr val="tx2"/>
                </a:solidFill>
              </a:rPr>
              <a:t>Substrate-explicit Modeling of Environmental Microbial Community Dynamics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99B7686-0542-4D28-9DDA-978BB387A3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Hyun-Seob Song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452A38F-8A36-41F2-85CA-5F42CB88C5D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1800" dirty="0"/>
              <a:t>University of Nebraska-Lincoln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95D151-8497-4F8C-BA4A-BD4B143794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3602" y="6519074"/>
            <a:ext cx="4379268" cy="1043612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5EAA75F9-578F-4DF1-AEA9-D7593133DF1A}"/>
              </a:ext>
            </a:extLst>
          </p:cNvPr>
          <p:cNvGrpSpPr/>
          <p:nvPr/>
        </p:nvGrpSpPr>
        <p:grpSpPr>
          <a:xfrm>
            <a:off x="7475793" y="1413695"/>
            <a:ext cx="6137205" cy="3657761"/>
            <a:chOff x="7121595" y="2031356"/>
            <a:chExt cx="6137205" cy="3657761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0AA9B1B-03A9-4E11-B36D-41AB68A28075}"/>
                </a:ext>
              </a:extLst>
            </p:cNvPr>
            <p:cNvSpPr txBox="1"/>
            <p:nvPr/>
          </p:nvSpPr>
          <p:spPr>
            <a:xfrm>
              <a:off x="11274987" y="3456862"/>
              <a:ext cx="1983813" cy="954107"/>
            </a:xfrm>
            <a:prstGeom prst="rect">
              <a:avLst/>
            </a:prstGeom>
            <a:solidFill>
              <a:srgbClr val="9BBB59">
                <a:lumMod val="20000"/>
                <a:lumOff val="80000"/>
              </a:srgbClr>
            </a:solidFill>
          </p:spPr>
          <p:txBody>
            <a:bodyPr wrap="square" rtlCol="0">
              <a:spAutoFit/>
            </a:bodyPr>
            <a:lstStyle/>
            <a:p>
              <a:pPr algn="ctr" defTabSz="731392">
                <a:defRPr/>
              </a:pPr>
              <a:r>
                <a:rPr lang="en-US" sz="2800" kern="0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Metabolic </a:t>
              </a:r>
            </a:p>
            <a:p>
              <a:pPr algn="ctr" defTabSz="731392">
                <a:defRPr/>
              </a:pPr>
              <a:r>
                <a:rPr lang="en-US" sz="2800" kern="0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reaction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7A5FE14-3A0B-4604-A602-337BA5A02864}"/>
                </a:ext>
              </a:extLst>
            </p:cNvPr>
            <p:cNvSpPr/>
            <p:nvPr/>
          </p:nvSpPr>
          <p:spPr>
            <a:xfrm>
              <a:off x="8422049" y="3533615"/>
              <a:ext cx="657947" cy="461665"/>
            </a:xfrm>
            <a:prstGeom prst="rect">
              <a:avLst/>
            </a:prstGeom>
            <a:solidFill>
              <a:schemeClr val="bg1"/>
            </a:solidFill>
            <a:ln w="254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1C5B07CB-E15C-451D-85DC-4DA559C94095}"/>
                </a:ext>
              </a:extLst>
            </p:cNvPr>
            <p:cNvGrpSpPr/>
            <p:nvPr/>
          </p:nvGrpSpPr>
          <p:grpSpPr>
            <a:xfrm>
              <a:off x="7121595" y="2031356"/>
              <a:ext cx="3422801" cy="3657761"/>
              <a:chOff x="2804159" y="2033449"/>
              <a:chExt cx="3422801" cy="3657761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A78A44AC-DB61-4389-9380-B87EB496FF69}"/>
                  </a:ext>
                </a:extLst>
              </p:cNvPr>
              <p:cNvSpPr/>
              <p:nvPr/>
            </p:nvSpPr>
            <p:spPr>
              <a:xfrm>
                <a:off x="2804159" y="2033449"/>
                <a:ext cx="3422801" cy="3657761"/>
              </a:xfrm>
              <a:prstGeom prst="rect">
                <a:avLst/>
              </a:prstGeom>
              <a:solidFill>
                <a:srgbClr val="FFE4C4">
                  <a:alpha val="30196"/>
                </a:srgbClr>
              </a:solidFill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0F420DC9-7773-4167-ABC2-4AC8221A0F85}"/>
                  </a:ext>
                </a:extLst>
              </p:cNvPr>
              <p:cNvGrpSpPr/>
              <p:nvPr/>
            </p:nvGrpSpPr>
            <p:grpSpPr>
              <a:xfrm>
                <a:off x="3006485" y="2133632"/>
                <a:ext cx="3162080" cy="3521453"/>
                <a:chOff x="3268476" y="2558964"/>
                <a:chExt cx="2651936" cy="3540614"/>
              </a:xfrm>
            </p:grpSpPr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BC087740-B438-4AE3-ADA9-6C3B0E0D7CF7}"/>
                    </a:ext>
                  </a:extLst>
                </p:cNvPr>
                <p:cNvSpPr txBox="1"/>
                <p:nvPr/>
              </p:nvSpPr>
              <p:spPr>
                <a:xfrm>
                  <a:off x="4021473" y="3474903"/>
                  <a:ext cx="1294451" cy="402287"/>
                </a:xfrm>
                <a:prstGeom prst="rect">
                  <a:avLst/>
                </a:prstGeom>
                <a:solidFill>
                  <a:srgbClr val="4F81BD">
                    <a:lumMod val="20000"/>
                    <a:lumOff val="80000"/>
                  </a:srgbClr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 defTabSz="731392">
                    <a:defRPr/>
                  </a:pPr>
                  <a:r>
                    <a:rPr lang="en-US" sz="2000" kern="0" dirty="0">
                      <a:solidFill>
                        <a:prstClr val="black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Catabolism</a:t>
                  </a:r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F81C112D-573B-436B-8775-758711068F85}"/>
                    </a:ext>
                  </a:extLst>
                </p:cNvPr>
                <p:cNvSpPr txBox="1"/>
                <p:nvPr/>
              </p:nvSpPr>
              <p:spPr>
                <a:xfrm>
                  <a:off x="4021472" y="4784294"/>
                  <a:ext cx="1294452" cy="402287"/>
                </a:xfrm>
                <a:prstGeom prst="rect">
                  <a:avLst/>
                </a:prstGeom>
                <a:solidFill>
                  <a:srgbClr val="C0504D">
                    <a:lumMod val="20000"/>
                    <a:lumOff val="80000"/>
                  </a:srgbClr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 defTabSz="731392">
                    <a:defRPr/>
                  </a:pPr>
                  <a:r>
                    <a:rPr lang="en-US" sz="2000" kern="0" dirty="0">
                      <a:solidFill>
                        <a:prstClr val="black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Anabolism</a:t>
                  </a:r>
                </a:p>
              </p:txBody>
            </p:sp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38B0D27A-C92E-4EF4-A6C8-731CA20DA481}"/>
                    </a:ext>
                  </a:extLst>
                </p:cNvPr>
                <p:cNvSpPr txBox="1"/>
                <p:nvPr/>
              </p:nvSpPr>
              <p:spPr>
                <a:xfrm>
                  <a:off x="3268476" y="2558964"/>
                  <a:ext cx="1181986" cy="71173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 defTabSz="731392"/>
                  <a:r>
                    <a:rPr lang="en-US" sz="2000" dirty="0">
                      <a:solidFill>
                        <a:prstClr val="black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Substrates</a:t>
                  </a:r>
                </a:p>
                <a:p>
                  <a:pPr algn="ctr" defTabSz="731392"/>
                  <a:r>
                    <a:rPr lang="en-US" sz="2000" dirty="0">
                      <a:solidFill>
                        <a:prstClr val="black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(E</a:t>
                  </a:r>
                  <a:r>
                    <a:rPr lang="en-US" sz="2000" baseline="-25000" dirty="0">
                      <a:solidFill>
                        <a:prstClr val="black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d</a:t>
                  </a:r>
                  <a:r>
                    <a:rPr lang="en-US" sz="2000" dirty="0">
                      <a:solidFill>
                        <a:prstClr val="black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, </a:t>
                  </a:r>
                  <a:r>
                    <a:rPr lang="en-US" sz="2000" dirty="0" err="1">
                      <a:solidFill>
                        <a:prstClr val="black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E</a:t>
                  </a:r>
                  <a:r>
                    <a:rPr lang="en-US" sz="2000" baseline="-25000" dirty="0" err="1">
                      <a:solidFill>
                        <a:prstClr val="black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a</a:t>
                  </a:r>
                  <a:r>
                    <a:rPr lang="en-US" sz="2000" dirty="0">
                      <a:solidFill>
                        <a:prstClr val="black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)</a:t>
                  </a:r>
                </a:p>
              </p:txBody>
            </p:sp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AFB6E70C-4CB8-4863-B272-42F5E585978A}"/>
                    </a:ext>
                  </a:extLst>
                </p:cNvPr>
                <p:cNvSpPr txBox="1"/>
                <p:nvPr/>
              </p:nvSpPr>
              <p:spPr>
                <a:xfrm>
                  <a:off x="4917230" y="2764242"/>
                  <a:ext cx="1003182" cy="40228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 defTabSz="731392"/>
                  <a:r>
                    <a:rPr lang="en-US" sz="2000" dirty="0">
                      <a:solidFill>
                        <a:prstClr val="black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Products</a:t>
                  </a:r>
                </a:p>
              </p:txBody>
            </p:sp>
            <p:cxnSp>
              <p:nvCxnSpPr>
                <p:cNvPr id="19" name="Straight Arrow Connector 13">
                  <a:extLst>
                    <a:ext uri="{FF2B5EF4-FFF2-40B4-BE49-F238E27FC236}">
                      <a16:creationId xmlns:a16="http://schemas.microsoft.com/office/drawing/2014/main" id="{C51931AA-84E3-4407-A2D3-A681F1C39410}"/>
                    </a:ext>
                  </a:extLst>
                </p:cNvPr>
                <p:cNvCxnSpPr>
                  <a:cxnSpLocks/>
                  <a:stCxn id="17" idx="2"/>
                  <a:endCxn id="18" idx="2"/>
                </p:cNvCxnSpPr>
                <p:nvPr/>
              </p:nvCxnSpPr>
              <p:spPr>
                <a:xfrm rot="5400000" flipH="1" flipV="1">
                  <a:off x="4587058" y="2438939"/>
                  <a:ext cx="104173" cy="1559352"/>
                </a:xfrm>
                <a:prstGeom prst="curvedConnector3">
                  <a:avLst>
                    <a:gd name="adj1" fmla="val -220637"/>
                  </a:avLst>
                </a:prstGeom>
                <a:noFill/>
                <a:ln w="28575" cap="flat" cmpd="sng" algn="ctr">
                  <a:solidFill>
                    <a:sysClr val="windowText" lastClr="000000">
                      <a:lumMod val="50000"/>
                      <a:lumOff val="50000"/>
                    </a:sysClr>
                  </a:solidFill>
                  <a:prstDash val="solid"/>
                  <a:tailEnd type="triangle"/>
                </a:ln>
                <a:effectLst/>
              </p:spPr>
            </p:cxn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0B1C5F6E-1AD1-4A7F-AFB1-7C5CA030B1D1}"/>
                    </a:ext>
                  </a:extLst>
                </p:cNvPr>
                <p:cNvSpPr txBox="1"/>
                <p:nvPr/>
              </p:nvSpPr>
              <p:spPr>
                <a:xfrm>
                  <a:off x="3513095" y="5387840"/>
                  <a:ext cx="1027380" cy="71173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 defTabSz="731392"/>
                  <a:r>
                    <a:rPr lang="en-US" sz="2000" dirty="0">
                      <a:solidFill>
                        <a:prstClr val="black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C-source</a:t>
                  </a:r>
                  <a:br>
                    <a:rPr lang="en-US" sz="2000" dirty="0">
                      <a:solidFill>
                        <a:prstClr val="black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</a:br>
                  <a:r>
                    <a:rPr lang="en-US" sz="2000" dirty="0">
                      <a:solidFill>
                        <a:prstClr val="black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N-source</a:t>
                  </a:r>
                </a:p>
              </p:txBody>
            </p:sp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5BE4B068-19AD-4FB1-A5D0-885310F12210}"/>
                    </a:ext>
                  </a:extLst>
                </p:cNvPr>
                <p:cNvSpPr txBox="1"/>
                <p:nvPr/>
              </p:nvSpPr>
              <p:spPr>
                <a:xfrm>
                  <a:off x="4814091" y="5390519"/>
                  <a:ext cx="645575" cy="40228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 defTabSz="731392"/>
                  <a:r>
                    <a:rPr lang="en-US" sz="2000" dirty="0" err="1">
                      <a:solidFill>
                        <a:prstClr val="black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Biom</a:t>
                  </a:r>
                  <a:endParaRPr lang="en-US" sz="2000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cxnSp>
              <p:nvCxnSpPr>
                <p:cNvPr id="22" name="Straight Arrow Connector 13">
                  <a:extLst>
                    <a:ext uri="{FF2B5EF4-FFF2-40B4-BE49-F238E27FC236}">
                      <a16:creationId xmlns:a16="http://schemas.microsoft.com/office/drawing/2014/main" id="{7A975064-8754-40F2-A85A-FDCC243CAD63}"/>
                    </a:ext>
                  </a:extLst>
                </p:cNvPr>
                <p:cNvCxnSpPr>
                  <a:cxnSpLocks/>
                  <a:stCxn id="20" idx="0"/>
                  <a:endCxn id="21" idx="0"/>
                </p:cNvCxnSpPr>
                <p:nvPr/>
              </p:nvCxnSpPr>
              <p:spPr>
                <a:xfrm rot="16200000" flipH="1">
                  <a:off x="4580493" y="4834133"/>
                  <a:ext cx="2678" cy="1110093"/>
                </a:xfrm>
                <a:prstGeom prst="curvedConnector3">
                  <a:avLst>
                    <a:gd name="adj1" fmla="val -8581081"/>
                  </a:avLst>
                </a:prstGeom>
                <a:noFill/>
                <a:ln w="28575" cap="flat" cmpd="sng" algn="ctr">
                  <a:solidFill>
                    <a:sysClr val="windowText" lastClr="000000">
                      <a:lumMod val="50000"/>
                      <a:lumOff val="50000"/>
                    </a:sysClr>
                  </a:solidFill>
                  <a:prstDash val="solid"/>
                  <a:tailEnd type="triangle"/>
                </a:ln>
                <a:effectLst/>
              </p:spPr>
            </p:cxnSp>
            <p:cxnSp>
              <p:nvCxnSpPr>
                <p:cNvPr id="23" name="Straight Arrow Connector 13">
                  <a:extLst>
                    <a:ext uri="{FF2B5EF4-FFF2-40B4-BE49-F238E27FC236}">
                      <a16:creationId xmlns:a16="http://schemas.microsoft.com/office/drawing/2014/main" id="{871CBFAB-F9B0-46E6-B36A-4E14FD1B52B2}"/>
                    </a:ext>
                  </a:extLst>
                </p:cNvPr>
                <p:cNvCxnSpPr>
                  <a:cxnSpLocks/>
                  <a:stCxn id="15" idx="2"/>
                  <a:endCxn id="16" idx="0"/>
                </p:cNvCxnSpPr>
                <p:nvPr/>
              </p:nvCxnSpPr>
              <p:spPr>
                <a:xfrm rot="5400000">
                  <a:off x="4215146" y="4331800"/>
                  <a:ext cx="907104" cy="10651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28575" cap="flat" cmpd="sng" algn="ctr">
                  <a:solidFill>
                    <a:srgbClr val="C00000"/>
                  </a:solidFill>
                  <a:prstDash val="solid"/>
                  <a:tailEnd type="triangle"/>
                </a:ln>
                <a:effectLst/>
              </p:spPr>
            </p:cxnSp>
            <p:cxnSp>
              <p:nvCxnSpPr>
                <p:cNvPr id="24" name="Straight Arrow Connector 13">
                  <a:extLst>
                    <a:ext uri="{FF2B5EF4-FFF2-40B4-BE49-F238E27FC236}">
                      <a16:creationId xmlns:a16="http://schemas.microsoft.com/office/drawing/2014/main" id="{BD37D3CC-7BA2-4F5A-BA6F-BA46D2767E3D}"/>
                    </a:ext>
                  </a:extLst>
                </p:cNvPr>
                <p:cNvCxnSpPr>
                  <a:cxnSpLocks/>
                  <a:stCxn id="15" idx="2"/>
                  <a:endCxn id="25" idx="3"/>
                </p:cNvCxnSpPr>
                <p:nvPr/>
              </p:nvCxnSpPr>
              <p:spPr>
                <a:xfrm rot="5400000">
                  <a:off x="4129409" y="3961488"/>
                  <a:ext cx="623588" cy="454991"/>
                </a:xfrm>
                <a:prstGeom prst="curvedConnector2">
                  <a:avLst/>
                </a:prstGeom>
                <a:noFill/>
                <a:ln w="28575" cap="flat" cmpd="sng" algn="ctr">
                  <a:solidFill>
                    <a:srgbClr val="C00000"/>
                  </a:solidFill>
                  <a:prstDash val="solid"/>
                  <a:tailEnd type="triangle"/>
                </a:ln>
                <a:effectLst/>
              </p:spPr>
            </p:cxnSp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35AD6574-4EEF-4ECD-A97A-8DBE7FAB0A41}"/>
                    </a:ext>
                  </a:extLst>
                </p:cNvPr>
                <p:cNvSpPr txBox="1"/>
                <p:nvPr/>
              </p:nvSpPr>
              <p:spPr>
                <a:xfrm>
                  <a:off x="3479086" y="4299634"/>
                  <a:ext cx="734621" cy="4022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defTabSz="731392"/>
                  <a:r>
                    <a:rPr lang="en-US" sz="2000" b="1" dirty="0">
                      <a:solidFill>
                        <a:srgbClr val="C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Symbol" panose="05050102010706020507" pitchFamily="18" charset="2"/>
                    </a:rPr>
                    <a:t></a:t>
                  </a:r>
                  <a:r>
                    <a:rPr lang="en-US" sz="2000" b="1" dirty="0" err="1">
                      <a:solidFill>
                        <a:srgbClr val="C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Symbol" panose="05050102010706020507" pitchFamily="18" charset="2"/>
                    </a:rPr>
                    <a:t>G</a:t>
                  </a:r>
                  <a:r>
                    <a:rPr lang="en-US" sz="2000" b="1" baseline="-25000" dirty="0" err="1">
                      <a:solidFill>
                        <a:srgbClr val="C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Symbol" panose="05050102010706020507" pitchFamily="18" charset="2"/>
                    </a:rPr>
                    <a:t>Dis</a:t>
                  </a:r>
                  <a:endParaRPr lang="en-US" sz="2000" b="1" baseline="-25000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5A9C5D2-0FBA-4725-BCCC-5B76C6B3CDF8}"/>
                  </a:ext>
                </a:extLst>
              </p:cNvPr>
              <p:cNvSpPr txBox="1"/>
              <p:nvPr/>
            </p:nvSpPr>
            <p:spPr>
              <a:xfrm>
                <a:off x="4722008" y="3937609"/>
                <a:ext cx="76815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731392"/>
                <a:r>
                  <a:rPr lang="en-US" sz="2000" b="1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Symbol" panose="05050102010706020507" pitchFamily="18" charset="2"/>
                  </a:rPr>
                  <a:t></a:t>
                </a:r>
                <a:r>
                  <a:rPr lang="en-US" sz="2000" b="1" dirty="0" err="1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Symbol" panose="05050102010706020507" pitchFamily="18" charset="2"/>
                  </a:rPr>
                  <a:t>G</a:t>
                </a:r>
                <a:r>
                  <a:rPr lang="en-US" sz="2000" b="1" baseline="-25000" dirty="0" err="1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Symbol" panose="05050102010706020507" pitchFamily="18" charset="2"/>
                  </a:rPr>
                  <a:t>An</a:t>
                </a:r>
                <a:endParaRPr lang="en-US" sz="2000" b="1" baseline="-25000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cxnSp>
          <p:nvCxnSpPr>
            <p:cNvPr id="26" name="Connector: Curved 100">
              <a:extLst>
                <a:ext uri="{FF2B5EF4-FFF2-40B4-BE49-F238E27FC236}">
                  <a16:creationId xmlns:a16="http://schemas.microsoft.com/office/drawing/2014/main" id="{A87DA047-D4E5-46AE-9146-4F234C0999F4}"/>
                </a:ext>
              </a:extLst>
            </p:cNvPr>
            <p:cNvCxnSpPr>
              <a:cxnSpLocks/>
              <a:stCxn id="15" idx="3"/>
              <a:endCxn id="8" idx="1"/>
            </p:cNvCxnSpPr>
            <p:nvPr/>
          </p:nvCxnSpPr>
          <p:spPr>
            <a:xfrm>
              <a:off x="9765229" y="3242576"/>
              <a:ext cx="1509758" cy="691340"/>
            </a:xfrm>
            <a:prstGeom prst="bentConnector3">
              <a:avLst>
                <a:gd name="adj1" fmla="val 50000"/>
              </a:avLst>
            </a:prstGeom>
            <a:ln w="2857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ctor: Curved 101">
              <a:extLst>
                <a:ext uri="{FF2B5EF4-FFF2-40B4-BE49-F238E27FC236}">
                  <a16:creationId xmlns:a16="http://schemas.microsoft.com/office/drawing/2014/main" id="{2B8BB0D4-2BFE-480D-A150-032A3FCCC4D7}"/>
                </a:ext>
              </a:extLst>
            </p:cNvPr>
            <p:cNvCxnSpPr>
              <a:cxnSpLocks/>
              <a:stCxn id="16" idx="3"/>
              <a:endCxn id="8" idx="1"/>
            </p:cNvCxnSpPr>
            <p:nvPr/>
          </p:nvCxnSpPr>
          <p:spPr>
            <a:xfrm flipV="1">
              <a:off x="9765229" y="3933916"/>
              <a:ext cx="1509758" cy="610965"/>
            </a:xfrm>
            <a:prstGeom prst="bentConnector3">
              <a:avLst>
                <a:gd name="adj1" fmla="val 50000"/>
              </a:avLst>
            </a:prstGeom>
            <a:ln w="2857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2F1A6DD-D914-4877-9691-4BEE6C41FD9C}"/>
                </a:ext>
              </a:extLst>
            </p:cNvPr>
            <p:cNvSpPr txBox="1"/>
            <p:nvPr/>
          </p:nvSpPr>
          <p:spPr>
            <a:xfrm>
              <a:off x="9018186" y="3371264"/>
              <a:ext cx="851228" cy="3673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731392"/>
              <a:r>
                <a:rPr lang="en-US" sz="1800" b="1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Symbol" panose="05050102010706020507" pitchFamily="18" charset="2"/>
                </a:rPr>
                <a:t></a:t>
              </a:r>
              <a:r>
                <a:rPr lang="en-US" sz="1800" b="1" dirty="0" err="1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Symbol" panose="05050102010706020507" pitchFamily="18" charset="2"/>
                </a:rPr>
                <a:t>G</a:t>
              </a:r>
              <a:r>
                <a:rPr lang="en-US" sz="1800" b="1" baseline="-25000" dirty="0" err="1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Symbol" panose="05050102010706020507" pitchFamily="18" charset="2"/>
                </a:rPr>
                <a:t>Cat</a:t>
              </a:r>
              <a:endParaRPr lang="en-US" sz="1800" b="1" baseline="-250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aphicFrame>
        <p:nvGraphicFramePr>
          <p:cNvPr id="29" name="Object 28">
            <a:extLst>
              <a:ext uri="{FF2B5EF4-FFF2-40B4-BE49-F238E27FC236}">
                <a16:creationId xmlns:a16="http://schemas.microsoft.com/office/drawing/2014/main" id="{7FD3CD70-0FAF-426E-B272-35A1912387E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88136109"/>
              </p:ext>
            </p:extLst>
          </p:nvPr>
        </p:nvGraphicFramePr>
        <p:xfrm>
          <a:off x="8006537" y="5920249"/>
          <a:ext cx="2319925" cy="8956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740" name="Equation" r:id="rId5" imgW="1117440" imgH="431640" progId="Equation.DSMT4">
                  <p:embed/>
                </p:oleObj>
              </mc:Choice>
              <mc:Fallback>
                <p:oleObj name="Equation" r:id="rId5" imgW="1117440" imgH="431640" progId="Equation.DSMT4">
                  <p:embed/>
                  <p:pic>
                    <p:nvPicPr>
                      <p:cNvPr id="179" name="Object 178">
                        <a:extLst>
                          <a:ext uri="{FF2B5EF4-FFF2-40B4-BE49-F238E27FC236}">
                            <a16:creationId xmlns:a16="http://schemas.microsoft.com/office/drawing/2014/main" id="{8AE594D6-439F-4A92-8C44-F6CF5580309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006537" y="5920249"/>
                        <a:ext cx="2319925" cy="8956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Object 29">
            <a:extLst>
              <a:ext uri="{FF2B5EF4-FFF2-40B4-BE49-F238E27FC236}">
                <a16:creationId xmlns:a16="http://schemas.microsoft.com/office/drawing/2014/main" id="{AE6AF0D9-CED2-4998-83DC-3B676EDF1E1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13841419"/>
              </p:ext>
            </p:extLst>
          </p:nvPr>
        </p:nvGraphicFramePr>
        <p:xfrm>
          <a:off x="7919058" y="5191413"/>
          <a:ext cx="2844577" cy="5845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741" name="Equation" r:id="rId7" imgW="927000" imgH="190440" progId="Equation.DSMT4">
                  <p:embed/>
                </p:oleObj>
              </mc:Choice>
              <mc:Fallback>
                <p:oleObj name="Equation" r:id="rId7" imgW="927000" imgH="190440" progId="Equation.DSMT4">
                  <p:embed/>
                  <p:pic>
                    <p:nvPicPr>
                      <p:cNvPr id="181" name="Object 180">
                        <a:extLst>
                          <a:ext uri="{FF2B5EF4-FFF2-40B4-BE49-F238E27FC236}">
                            <a16:creationId xmlns:a16="http://schemas.microsoft.com/office/drawing/2014/main" id="{DE279329-C6E9-4086-829B-F368304178B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919058" y="5191413"/>
                        <a:ext cx="2844577" cy="58450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52154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7FC844A-34F1-4B79-8321-2A1AA4C385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189094"/>
            <a:ext cx="12801600" cy="1089529"/>
          </a:xfrm>
        </p:spPr>
        <p:txBody>
          <a:bodyPr/>
          <a:lstStyle/>
          <a:p>
            <a:r>
              <a:rPr lang="en-US" dirty="0"/>
              <a:t>Metabolism: an energetically coupled network of catabolism and anabolism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B0B915FE-C8C0-4621-9CB2-638D13699C01}"/>
              </a:ext>
            </a:extLst>
          </p:cNvPr>
          <p:cNvSpPr txBox="1"/>
          <p:nvPr/>
        </p:nvSpPr>
        <p:spPr>
          <a:xfrm>
            <a:off x="6512803" y="2920061"/>
            <a:ext cx="1983813" cy="954107"/>
          </a:xfrm>
          <a:prstGeom prst="rect">
            <a:avLst/>
          </a:prstGeom>
          <a:solidFill>
            <a:srgbClr val="9BBB59">
              <a:lumMod val="20000"/>
              <a:lumOff val="80000"/>
            </a:srgbClr>
          </a:solidFill>
        </p:spPr>
        <p:txBody>
          <a:bodyPr wrap="square" rtlCol="0">
            <a:spAutoFit/>
          </a:bodyPr>
          <a:lstStyle/>
          <a:p>
            <a:pPr algn="ctr" defTabSz="731392">
              <a:defRPr/>
            </a:pPr>
            <a:r>
              <a:rPr lang="en-US" sz="2800" kern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Metabolic </a:t>
            </a:r>
          </a:p>
          <a:p>
            <a:pPr algn="ctr" defTabSz="731392">
              <a:defRPr/>
            </a:pPr>
            <a:r>
              <a:rPr lang="en-US" sz="2800" kern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reaction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2625245-A6D0-49D3-B34D-0518F39DC6B0}"/>
              </a:ext>
            </a:extLst>
          </p:cNvPr>
          <p:cNvGrpSpPr/>
          <p:nvPr/>
        </p:nvGrpSpPr>
        <p:grpSpPr>
          <a:xfrm>
            <a:off x="2359411" y="1494555"/>
            <a:ext cx="10037332" cy="5771601"/>
            <a:chOff x="2359411" y="1494555"/>
            <a:chExt cx="10037332" cy="5771601"/>
          </a:xfrm>
        </p:grpSpPr>
        <p:graphicFrame>
          <p:nvGraphicFramePr>
            <p:cNvPr id="179" name="Object 178">
              <a:extLst>
                <a:ext uri="{FF2B5EF4-FFF2-40B4-BE49-F238E27FC236}">
                  <a16:creationId xmlns:a16="http://schemas.microsoft.com/office/drawing/2014/main" id="{8AE594D6-439F-4A92-8C44-F6CF55803092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727766424"/>
                </p:ext>
              </p:extLst>
            </p:nvPr>
          </p:nvGraphicFramePr>
          <p:xfrm>
            <a:off x="2755176" y="6187400"/>
            <a:ext cx="2419263" cy="93272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7521" name="Equation" r:id="rId3" imgW="1117440" imgH="431640" progId="Equation.DSMT4">
                    <p:embed/>
                  </p:oleObj>
                </mc:Choice>
                <mc:Fallback>
                  <p:oleObj name="Equation" r:id="rId3" imgW="1117440" imgH="43164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2755176" y="6187400"/>
                          <a:ext cx="2419263" cy="93272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1" name="Object 180">
              <a:extLst>
                <a:ext uri="{FF2B5EF4-FFF2-40B4-BE49-F238E27FC236}">
                  <a16:creationId xmlns:a16="http://schemas.microsoft.com/office/drawing/2014/main" id="{DE279329-C6E9-4086-829B-F368304178BA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620915963"/>
                </p:ext>
              </p:extLst>
            </p:nvPr>
          </p:nvGraphicFramePr>
          <p:xfrm>
            <a:off x="2648522" y="5430860"/>
            <a:ext cx="2844577" cy="58450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7522" name="Equation" r:id="rId5" imgW="927000" imgH="190440" progId="Equation.DSMT4">
                    <p:embed/>
                  </p:oleObj>
                </mc:Choice>
                <mc:Fallback>
                  <p:oleObj name="Equation" r:id="rId5" imgW="927000" imgH="19044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2648522" y="5430860"/>
                          <a:ext cx="2844577" cy="584502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83" name="Rectangle 182">
              <a:extLst>
                <a:ext uri="{FF2B5EF4-FFF2-40B4-BE49-F238E27FC236}">
                  <a16:creationId xmlns:a16="http://schemas.microsoft.com/office/drawing/2014/main" id="{4466A8E4-E5D2-4E16-85D6-0D8BA0410678}"/>
                </a:ext>
              </a:extLst>
            </p:cNvPr>
            <p:cNvSpPr/>
            <p:nvPr/>
          </p:nvSpPr>
          <p:spPr>
            <a:xfrm>
              <a:off x="5825417" y="5481052"/>
              <a:ext cx="6571326" cy="178510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200" dirty="0">
                  <a:ea typeface="Malgun Gothic" panose="020B0503020000020004" pitchFamily="34" charset="-127"/>
                </a:rPr>
                <a:t>The parameter </a:t>
              </a:r>
              <a:r>
                <a:rPr lang="en-US" sz="2200" i="1" dirty="0">
                  <a:ea typeface="Malgun Gothic" panose="020B0503020000020004" pitchFamily="34" charset="-127"/>
                  <a:cs typeface="Times New Roman" panose="02020603050405020304" pitchFamily="18" charset="0"/>
                  <a:sym typeface="Symbol" panose="05050102010706020507" pitchFamily="18" charset="2"/>
                </a:rPr>
                <a:t></a:t>
              </a:r>
              <a:r>
                <a:rPr lang="en-US" sz="2200" dirty="0">
                  <a:ea typeface="Malgun Gothic" panose="020B0503020000020004" pitchFamily="34" charset="-127"/>
                </a:rPr>
                <a:t> implies how many times the catabolic reaction needs to run in order to provide the energy required for the synthesis of one C-mole of biomass and thus is a measure of thermodynamic inefficiency of </a:t>
              </a:r>
              <a:r>
                <a:rPr lang="en-US" sz="2200" i="1" dirty="0">
                  <a:ea typeface="Malgun Gothic" panose="020B0503020000020004" pitchFamily="34" charset="-127"/>
                </a:rPr>
                <a:t>OC</a:t>
              </a:r>
              <a:endParaRPr lang="en-US" sz="2200" dirty="0"/>
            </a:p>
          </p:txBody>
        </p:sp>
        <p:sp>
          <p:nvSpPr>
            <p:cNvPr id="184" name="Rectangle 183">
              <a:extLst>
                <a:ext uri="{FF2B5EF4-FFF2-40B4-BE49-F238E27FC236}">
                  <a16:creationId xmlns:a16="http://schemas.microsoft.com/office/drawing/2014/main" id="{2BD7746E-4084-4F2C-8BB7-900A32DDB059}"/>
                </a:ext>
              </a:extLst>
            </p:cNvPr>
            <p:cNvSpPr/>
            <p:nvPr/>
          </p:nvSpPr>
          <p:spPr>
            <a:xfrm>
              <a:off x="3659865" y="2996814"/>
              <a:ext cx="657947" cy="461665"/>
            </a:xfrm>
            <a:prstGeom prst="rect">
              <a:avLst/>
            </a:prstGeom>
            <a:solidFill>
              <a:schemeClr val="bg1"/>
            </a:solidFill>
            <a:ln w="254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grpSp>
          <p:nvGrpSpPr>
            <p:cNvPr id="185" name="Group 184">
              <a:extLst>
                <a:ext uri="{FF2B5EF4-FFF2-40B4-BE49-F238E27FC236}">
                  <a16:creationId xmlns:a16="http://schemas.microsoft.com/office/drawing/2014/main" id="{33D83C07-9B6E-443A-8230-FF3A410CFE70}"/>
                </a:ext>
              </a:extLst>
            </p:cNvPr>
            <p:cNvGrpSpPr/>
            <p:nvPr/>
          </p:nvGrpSpPr>
          <p:grpSpPr>
            <a:xfrm>
              <a:off x="2359411" y="1494555"/>
              <a:ext cx="3422801" cy="3657761"/>
              <a:chOff x="2804159" y="2033449"/>
              <a:chExt cx="3422801" cy="3657761"/>
            </a:xfrm>
          </p:grpSpPr>
          <p:sp>
            <p:nvSpPr>
              <p:cNvPr id="186" name="Rectangle 185">
                <a:extLst>
                  <a:ext uri="{FF2B5EF4-FFF2-40B4-BE49-F238E27FC236}">
                    <a16:creationId xmlns:a16="http://schemas.microsoft.com/office/drawing/2014/main" id="{F559C681-9E71-4D86-AECC-A327BF819A69}"/>
                  </a:ext>
                </a:extLst>
              </p:cNvPr>
              <p:cNvSpPr/>
              <p:nvPr/>
            </p:nvSpPr>
            <p:spPr>
              <a:xfrm>
                <a:off x="2804159" y="2033449"/>
                <a:ext cx="3422801" cy="3657761"/>
              </a:xfrm>
              <a:prstGeom prst="rect">
                <a:avLst/>
              </a:prstGeom>
              <a:solidFill>
                <a:srgbClr val="FFE4C4">
                  <a:alpha val="30196"/>
                </a:srgbClr>
              </a:solidFill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grpSp>
            <p:nvGrpSpPr>
              <p:cNvPr id="187" name="Group 186">
                <a:extLst>
                  <a:ext uri="{FF2B5EF4-FFF2-40B4-BE49-F238E27FC236}">
                    <a16:creationId xmlns:a16="http://schemas.microsoft.com/office/drawing/2014/main" id="{8D7B28B0-C5FE-4336-8671-E90593211B46}"/>
                  </a:ext>
                </a:extLst>
              </p:cNvPr>
              <p:cNvGrpSpPr/>
              <p:nvPr/>
            </p:nvGrpSpPr>
            <p:grpSpPr>
              <a:xfrm>
                <a:off x="3006485" y="2133632"/>
                <a:ext cx="3162080" cy="3521453"/>
                <a:chOff x="3268476" y="2558964"/>
                <a:chExt cx="2651936" cy="3540614"/>
              </a:xfrm>
            </p:grpSpPr>
            <p:sp>
              <p:nvSpPr>
                <p:cNvPr id="189" name="TextBox 188">
                  <a:extLst>
                    <a:ext uri="{FF2B5EF4-FFF2-40B4-BE49-F238E27FC236}">
                      <a16:creationId xmlns:a16="http://schemas.microsoft.com/office/drawing/2014/main" id="{290BDFDA-082F-44B7-85F4-5C70CD69D2B9}"/>
                    </a:ext>
                  </a:extLst>
                </p:cNvPr>
                <p:cNvSpPr txBox="1"/>
                <p:nvPr/>
              </p:nvSpPr>
              <p:spPr>
                <a:xfrm>
                  <a:off x="4021473" y="3474903"/>
                  <a:ext cx="1294451" cy="402287"/>
                </a:xfrm>
                <a:prstGeom prst="rect">
                  <a:avLst/>
                </a:prstGeom>
                <a:solidFill>
                  <a:srgbClr val="4F81BD">
                    <a:lumMod val="20000"/>
                    <a:lumOff val="80000"/>
                  </a:srgbClr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 defTabSz="731392">
                    <a:defRPr/>
                  </a:pPr>
                  <a:r>
                    <a:rPr lang="en-US" sz="2000" kern="0" dirty="0">
                      <a:solidFill>
                        <a:prstClr val="black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Catabolism</a:t>
                  </a:r>
                </a:p>
              </p:txBody>
            </p:sp>
            <p:sp>
              <p:nvSpPr>
                <p:cNvPr id="190" name="TextBox 189">
                  <a:extLst>
                    <a:ext uri="{FF2B5EF4-FFF2-40B4-BE49-F238E27FC236}">
                      <a16:creationId xmlns:a16="http://schemas.microsoft.com/office/drawing/2014/main" id="{399E5E12-9084-4598-B046-157F4233B00A}"/>
                    </a:ext>
                  </a:extLst>
                </p:cNvPr>
                <p:cNvSpPr txBox="1"/>
                <p:nvPr/>
              </p:nvSpPr>
              <p:spPr>
                <a:xfrm>
                  <a:off x="4021472" y="4784294"/>
                  <a:ext cx="1294452" cy="402287"/>
                </a:xfrm>
                <a:prstGeom prst="rect">
                  <a:avLst/>
                </a:prstGeom>
                <a:solidFill>
                  <a:srgbClr val="C0504D">
                    <a:lumMod val="20000"/>
                    <a:lumOff val="80000"/>
                  </a:srgbClr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 defTabSz="731392">
                    <a:defRPr/>
                  </a:pPr>
                  <a:r>
                    <a:rPr lang="en-US" sz="2000" kern="0" dirty="0">
                      <a:solidFill>
                        <a:prstClr val="black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Anabolism</a:t>
                  </a:r>
                </a:p>
              </p:txBody>
            </p:sp>
            <p:sp>
              <p:nvSpPr>
                <p:cNvPr id="191" name="TextBox 190">
                  <a:extLst>
                    <a:ext uri="{FF2B5EF4-FFF2-40B4-BE49-F238E27FC236}">
                      <a16:creationId xmlns:a16="http://schemas.microsoft.com/office/drawing/2014/main" id="{AB44B173-17AA-4B0A-BA8F-4E62DB3B7FE0}"/>
                    </a:ext>
                  </a:extLst>
                </p:cNvPr>
                <p:cNvSpPr txBox="1"/>
                <p:nvPr/>
              </p:nvSpPr>
              <p:spPr>
                <a:xfrm>
                  <a:off x="3268476" y="2558964"/>
                  <a:ext cx="1181986" cy="71173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 defTabSz="731392"/>
                  <a:r>
                    <a:rPr lang="en-US" sz="2000" dirty="0">
                      <a:solidFill>
                        <a:prstClr val="black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Substrates</a:t>
                  </a:r>
                </a:p>
                <a:p>
                  <a:pPr algn="ctr" defTabSz="731392"/>
                  <a:r>
                    <a:rPr lang="en-US" sz="2000" dirty="0">
                      <a:solidFill>
                        <a:prstClr val="black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(E</a:t>
                  </a:r>
                  <a:r>
                    <a:rPr lang="en-US" sz="2000" baseline="-25000" dirty="0">
                      <a:solidFill>
                        <a:prstClr val="black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d</a:t>
                  </a:r>
                  <a:r>
                    <a:rPr lang="en-US" sz="2000" dirty="0">
                      <a:solidFill>
                        <a:prstClr val="black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, </a:t>
                  </a:r>
                  <a:r>
                    <a:rPr lang="en-US" sz="2000" dirty="0" err="1">
                      <a:solidFill>
                        <a:prstClr val="black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E</a:t>
                  </a:r>
                  <a:r>
                    <a:rPr lang="en-US" sz="2000" baseline="-25000" dirty="0" err="1">
                      <a:solidFill>
                        <a:prstClr val="black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a</a:t>
                  </a:r>
                  <a:r>
                    <a:rPr lang="en-US" sz="2000" dirty="0">
                      <a:solidFill>
                        <a:prstClr val="black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)</a:t>
                  </a:r>
                </a:p>
              </p:txBody>
            </p:sp>
            <p:sp>
              <p:nvSpPr>
                <p:cNvPr id="192" name="TextBox 191">
                  <a:extLst>
                    <a:ext uri="{FF2B5EF4-FFF2-40B4-BE49-F238E27FC236}">
                      <a16:creationId xmlns:a16="http://schemas.microsoft.com/office/drawing/2014/main" id="{ED6DB728-1DA8-4C68-81E6-AB83A21461D5}"/>
                    </a:ext>
                  </a:extLst>
                </p:cNvPr>
                <p:cNvSpPr txBox="1"/>
                <p:nvPr/>
              </p:nvSpPr>
              <p:spPr>
                <a:xfrm>
                  <a:off x="4917230" y="2764242"/>
                  <a:ext cx="1003182" cy="40228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 defTabSz="731392"/>
                  <a:r>
                    <a:rPr lang="en-US" sz="2000" dirty="0">
                      <a:solidFill>
                        <a:prstClr val="black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Products</a:t>
                  </a:r>
                </a:p>
              </p:txBody>
            </p:sp>
            <p:cxnSp>
              <p:nvCxnSpPr>
                <p:cNvPr id="193" name="Straight Arrow Connector 13">
                  <a:extLst>
                    <a:ext uri="{FF2B5EF4-FFF2-40B4-BE49-F238E27FC236}">
                      <a16:creationId xmlns:a16="http://schemas.microsoft.com/office/drawing/2014/main" id="{51B7C780-DA93-4E59-B2BA-9E865931B340}"/>
                    </a:ext>
                  </a:extLst>
                </p:cNvPr>
                <p:cNvCxnSpPr>
                  <a:cxnSpLocks/>
                  <a:stCxn id="191" idx="2"/>
                  <a:endCxn id="192" idx="2"/>
                </p:cNvCxnSpPr>
                <p:nvPr/>
              </p:nvCxnSpPr>
              <p:spPr>
                <a:xfrm rot="5400000" flipH="1" flipV="1">
                  <a:off x="4587058" y="2438939"/>
                  <a:ext cx="104173" cy="1559352"/>
                </a:xfrm>
                <a:prstGeom prst="curvedConnector3">
                  <a:avLst>
                    <a:gd name="adj1" fmla="val -220637"/>
                  </a:avLst>
                </a:prstGeom>
                <a:noFill/>
                <a:ln w="28575" cap="flat" cmpd="sng" algn="ctr">
                  <a:solidFill>
                    <a:sysClr val="windowText" lastClr="000000">
                      <a:lumMod val="50000"/>
                      <a:lumOff val="50000"/>
                    </a:sysClr>
                  </a:solidFill>
                  <a:prstDash val="solid"/>
                  <a:tailEnd type="triangle"/>
                </a:ln>
                <a:effectLst/>
              </p:spPr>
            </p:cxnSp>
            <p:sp>
              <p:nvSpPr>
                <p:cNvPr id="194" name="TextBox 193">
                  <a:extLst>
                    <a:ext uri="{FF2B5EF4-FFF2-40B4-BE49-F238E27FC236}">
                      <a16:creationId xmlns:a16="http://schemas.microsoft.com/office/drawing/2014/main" id="{1E10F72E-78EC-485A-9992-68CA5FBAC05D}"/>
                    </a:ext>
                  </a:extLst>
                </p:cNvPr>
                <p:cNvSpPr txBox="1"/>
                <p:nvPr/>
              </p:nvSpPr>
              <p:spPr>
                <a:xfrm>
                  <a:off x="3513095" y="5387840"/>
                  <a:ext cx="1027380" cy="71173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 defTabSz="731392"/>
                  <a:r>
                    <a:rPr lang="en-US" sz="2000" dirty="0">
                      <a:solidFill>
                        <a:prstClr val="black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C-source</a:t>
                  </a:r>
                  <a:br>
                    <a:rPr lang="en-US" sz="2000" dirty="0">
                      <a:solidFill>
                        <a:prstClr val="black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</a:br>
                  <a:r>
                    <a:rPr lang="en-US" sz="2000" dirty="0">
                      <a:solidFill>
                        <a:prstClr val="black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N-source</a:t>
                  </a:r>
                </a:p>
              </p:txBody>
            </p:sp>
            <p:sp>
              <p:nvSpPr>
                <p:cNvPr id="195" name="TextBox 194">
                  <a:extLst>
                    <a:ext uri="{FF2B5EF4-FFF2-40B4-BE49-F238E27FC236}">
                      <a16:creationId xmlns:a16="http://schemas.microsoft.com/office/drawing/2014/main" id="{5F5D5E95-7F0D-4C18-B2D1-7CC4F4E41706}"/>
                    </a:ext>
                  </a:extLst>
                </p:cNvPr>
                <p:cNvSpPr txBox="1"/>
                <p:nvPr/>
              </p:nvSpPr>
              <p:spPr>
                <a:xfrm>
                  <a:off x="4814091" y="5390519"/>
                  <a:ext cx="645575" cy="40228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 defTabSz="731392"/>
                  <a:r>
                    <a:rPr lang="en-US" sz="2000" dirty="0" err="1">
                      <a:solidFill>
                        <a:prstClr val="black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Biom</a:t>
                  </a:r>
                  <a:endParaRPr lang="en-US" sz="2000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cxnSp>
              <p:nvCxnSpPr>
                <p:cNvPr id="196" name="Straight Arrow Connector 13">
                  <a:extLst>
                    <a:ext uri="{FF2B5EF4-FFF2-40B4-BE49-F238E27FC236}">
                      <a16:creationId xmlns:a16="http://schemas.microsoft.com/office/drawing/2014/main" id="{87E17461-B7A6-4A43-A279-F7BF98FC400E}"/>
                    </a:ext>
                  </a:extLst>
                </p:cNvPr>
                <p:cNvCxnSpPr>
                  <a:cxnSpLocks/>
                  <a:stCxn id="194" idx="0"/>
                  <a:endCxn id="195" idx="0"/>
                </p:cNvCxnSpPr>
                <p:nvPr/>
              </p:nvCxnSpPr>
              <p:spPr>
                <a:xfrm rot="16200000" flipH="1">
                  <a:off x="4580493" y="4834133"/>
                  <a:ext cx="2678" cy="1110093"/>
                </a:xfrm>
                <a:prstGeom prst="curvedConnector3">
                  <a:avLst>
                    <a:gd name="adj1" fmla="val -8581081"/>
                  </a:avLst>
                </a:prstGeom>
                <a:noFill/>
                <a:ln w="28575" cap="flat" cmpd="sng" algn="ctr">
                  <a:solidFill>
                    <a:sysClr val="windowText" lastClr="000000">
                      <a:lumMod val="50000"/>
                      <a:lumOff val="50000"/>
                    </a:sysClr>
                  </a:solidFill>
                  <a:prstDash val="solid"/>
                  <a:tailEnd type="triangle"/>
                </a:ln>
                <a:effectLst/>
              </p:spPr>
            </p:cxnSp>
            <p:cxnSp>
              <p:nvCxnSpPr>
                <p:cNvPr id="197" name="Straight Arrow Connector 13">
                  <a:extLst>
                    <a:ext uri="{FF2B5EF4-FFF2-40B4-BE49-F238E27FC236}">
                      <a16:creationId xmlns:a16="http://schemas.microsoft.com/office/drawing/2014/main" id="{056B809E-D1EE-4778-B074-B3F826F09F6C}"/>
                    </a:ext>
                  </a:extLst>
                </p:cNvPr>
                <p:cNvCxnSpPr>
                  <a:cxnSpLocks/>
                  <a:stCxn id="189" idx="2"/>
                  <a:endCxn id="190" idx="0"/>
                </p:cNvCxnSpPr>
                <p:nvPr/>
              </p:nvCxnSpPr>
              <p:spPr>
                <a:xfrm rot="5400000">
                  <a:off x="4215146" y="4331800"/>
                  <a:ext cx="907104" cy="10651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28575" cap="flat" cmpd="sng" algn="ctr">
                  <a:solidFill>
                    <a:srgbClr val="C00000"/>
                  </a:solidFill>
                  <a:prstDash val="solid"/>
                  <a:tailEnd type="triangle"/>
                </a:ln>
                <a:effectLst/>
              </p:spPr>
            </p:cxnSp>
            <p:cxnSp>
              <p:nvCxnSpPr>
                <p:cNvPr id="198" name="Straight Arrow Connector 13">
                  <a:extLst>
                    <a:ext uri="{FF2B5EF4-FFF2-40B4-BE49-F238E27FC236}">
                      <a16:creationId xmlns:a16="http://schemas.microsoft.com/office/drawing/2014/main" id="{96C722C2-7317-4E77-8343-CA3CFFBE416B}"/>
                    </a:ext>
                  </a:extLst>
                </p:cNvPr>
                <p:cNvCxnSpPr>
                  <a:cxnSpLocks/>
                  <a:stCxn id="189" idx="2"/>
                  <a:endCxn id="199" idx="3"/>
                </p:cNvCxnSpPr>
                <p:nvPr/>
              </p:nvCxnSpPr>
              <p:spPr>
                <a:xfrm rot="5400000">
                  <a:off x="4129409" y="3961488"/>
                  <a:ext cx="623588" cy="454991"/>
                </a:xfrm>
                <a:prstGeom prst="curvedConnector2">
                  <a:avLst/>
                </a:prstGeom>
                <a:noFill/>
                <a:ln w="28575" cap="flat" cmpd="sng" algn="ctr">
                  <a:solidFill>
                    <a:srgbClr val="C00000"/>
                  </a:solidFill>
                  <a:prstDash val="solid"/>
                  <a:tailEnd type="triangle"/>
                </a:ln>
                <a:effectLst/>
              </p:spPr>
            </p:cxnSp>
            <p:sp>
              <p:nvSpPr>
                <p:cNvPr id="199" name="TextBox 198">
                  <a:extLst>
                    <a:ext uri="{FF2B5EF4-FFF2-40B4-BE49-F238E27FC236}">
                      <a16:creationId xmlns:a16="http://schemas.microsoft.com/office/drawing/2014/main" id="{7CAB1310-9867-4343-9C5A-02A27572589E}"/>
                    </a:ext>
                  </a:extLst>
                </p:cNvPr>
                <p:cNvSpPr txBox="1"/>
                <p:nvPr/>
              </p:nvSpPr>
              <p:spPr>
                <a:xfrm>
                  <a:off x="3479086" y="4299634"/>
                  <a:ext cx="734621" cy="4022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defTabSz="731392"/>
                  <a:r>
                    <a:rPr lang="en-US" sz="2000" b="1" dirty="0">
                      <a:solidFill>
                        <a:srgbClr val="C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Symbol" panose="05050102010706020507" pitchFamily="18" charset="2"/>
                    </a:rPr>
                    <a:t></a:t>
                  </a:r>
                  <a:r>
                    <a:rPr lang="en-US" sz="2000" b="1" dirty="0" err="1">
                      <a:solidFill>
                        <a:srgbClr val="C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Symbol" panose="05050102010706020507" pitchFamily="18" charset="2"/>
                    </a:rPr>
                    <a:t>G</a:t>
                  </a:r>
                  <a:r>
                    <a:rPr lang="en-US" sz="2000" b="1" baseline="-25000" dirty="0" err="1">
                      <a:solidFill>
                        <a:srgbClr val="C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Symbol" panose="05050102010706020507" pitchFamily="18" charset="2"/>
                    </a:rPr>
                    <a:t>Dis</a:t>
                  </a:r>
                  <a:endParaRPr lang="en-US" sz="2000" b="1" baseline="-25000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188" name="TextBox 187">
                <a:extLst>
                  <a:ext uri="{FF2B5EF4-FFF2-40B4-BE49-F238E27FC236}">
                    <a16:creationId xmlns:a16="http://schemas.microsoft.com/office/drawing/2014/main" id="{BEB8AEDB-EC71-4DD5-A386-A85FDFF50016}"/>
                  </a:ext>
                </a:extLst>
              </p:cNvPr>
              <p:cNvSpPr txBox="1"/>
              <p:nvPr/>
            </p:nvSpPr>
            <p:spPr>
              <a:xfrm>
                <a:off x="4722008" y="3937609"/>
                <a:ext cx="76815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731392"/>
                <a:r>
                  <a:rPr lang="en-US" sz="2000" b="1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Symbol" panose="05050102010706020507" pitchFamily="18" charset="2"/>
                  </a:rPr>
                  <a:t></a:t>
                </a:r>
                <a:r>
                  <a:rPr lang="en-US" sz="2000" b="1" dirty="0" err="1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Symbol" panose="05050102010706020507" pitchFamily="18" charset="2"/>
                  </a:rPr>
                  <a:t>G</a:t>
                </a:r>
                <a:r>
                  <a:rPr lang="en-US" sz="2000" b="1" baseline="-25000" dirty="0" err="1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Symbol" panose="05050102010706020507" pitchFamily="18" charset="2"/>
                  </a:rPr>
                  <a:t>An</a:t>
                </a:r>
                <a:endParaRPr lang="en-US" sz="2000" b="1" baseline="-25000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cxnSp>
          <p:nvCxnSpPr>
            <p:cNvPr id="200" name="Connector: Curved 100">
              <a:extLst>
                <a:ext uri="{FF2B5EF4-FFF2-40B4-BE49-F238E27FC236}">
                  <a16:creationId xmlns:a16="http://schemas.microsoft.com/office/drawing/2014/main" id="{A20D5F7F-DDED-481B-AD87-2A0F0E36159E}"/>
                </a:ext>
              </a:extLst>
            </p:cNvPr>
            <p:cNvCxnSpPr>
              <a:cxnSpLocks/>
              <a:stCxn id="189" idx="3"/>
              <a:endCxn id="79" idx="1"/>
            </p:cNvCxnSpPr>
            <p:nvPr/>
          </p:nvCxnSpPr>
          <p:spPr>
            <a:xfrm>
              <a:off x="5003045" y="2705775"/>
              <a:ext cx="1509758" cy="691340"/>
            </a:xfrm>
            <a:prstGeom prst="bentConnector3">
              <a:avLst>
                <a:gd name="adj1" fmla="val 50000"/>
              </a:avLst>
            </a:prstGeom>
            <a:ln w="2857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ctor: Curved 101">
              <a:extLst>
                <a:ext uri="{FF2B5EF4-FFF2-40B4-BE49-F238E27FC236}">
                  <a16:creationId xmlns:a16="http://schemas.microsoft.com/office/drawing/2014/main" id="{4DFE70A1-5855-44C7-B791-6FB1ED944EC6}"/>
                </a:ext>
              </a:extLst>
            </p:cNvPr>
            <p:cNvCxnSpPr>
              <a:cxnSpLocks/>
              <a:stCxn id="190" idx="3"/>
              <a:endCxn id="79" idx="1"/>
            </p:cNvCxnSpPr>
            <p:nvPr/>
          </p:nvCxnSpPr>
          <p:spPr>
            <a:xfrm flipV="1">
              <a:off x="5003045" y="3397115"/>
              <a:ext cx="1509758" cy="610965"/>
            </a:xfrm>
            <a:prstGeom prst="bentConnector3">
              <a:avLst>
                <a:gd name="adj1" fmla="val 50000"/>
              </a:avLst>
            </a:prstGeom>
            <a:ln w="2857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F0EAA578-9744-4D19-A0B3-6635C33B9EAE}"/>
                </a:ext>
              </a:extLst>
            </p:cNvPr>
            <p:cNvSpPr txBox="1"/>
            <p:nvPr/>
          </p:nvSpPr>
          <p:spPr>
            <a:xfrm>
              <a:off x="4256002" y="2834463"/>
              <a:ext cx="851228" cy="3673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731392"/>
              <a:r>
                <a:rPr lang="en-US" sz="1800" b="1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Symbol" panose="05050102010706020507" pitchFamily="18" charset="2"/>
                </a:rPr>
                <a:t></a:t>
              </a:r>
              <a:r>
                <a:rPr lang="en-US" sz="1800" b="1" dirty="0" err="1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Symbol" panose="05050102010706020507" pitchFamily="18" charset="2"/>
                </a:rPr>
                <a:t>G</a:t>
              </a:r>
              <a:r>
                <a:rPr lang="en-US" sz="1800" b="1" baseline="-25000" dirty="0" err="1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Symbol" panose="05050102010706020507" pitchFamily="18" charset="2"/>
                </a:rPr>
                <a:t>Cat</a:t>
              </a:r>
              <a:endParaRPr lang="en-US" sz="1800" b="1" baseline="-250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03" name="Group 202">
            <a:extLst>
              <a:ext uri="{FF2B5EF4-FFF2-40B4-BE49-F238E27FC236}">
                <a16:creationId xmlns:a16="http://schemas.microsoft.com/office/drawing/2014/main" id="{1B2ABE36-6852-4CCC-AEA2-B4BE95699778}"/>
              </a:ext>
            </a:extLst>
          </p:cNvPr>
          <p:cNvGrpSpPr/>
          <p:nvPr/>
        </p:nvGrpSpPr>
        <p:grpSpPr>
          <a:xfrm>
            <a:off x="9244491" y="1501686"/>
            <a:ext cx="3422801" cy="3657761"/>
            <a:chOff x="2804159" y="2033449"/>
            <a:chExt cx="3422801" cy="3657761"/>
          </a:xfrm>
        </p:grpSpPr>
        <p:sp>
          <p:nvSpPr>
            <p:cNvPr id="204" name="Rectangle 203">
              <a:extLst>
                <a:ext uri="{FF2B5EF4-FFF2-40B4-BE49-F238E27FC236}">
                  <a16:creationId xmlns:a16="http://schemas.microsoft.com/office/drawing/2014/main" id="{8820813A-5710-4218-BA85-40241340A579}"/>
                </a:ext>
              </a:extLst>
            </p:cNvPr>
            <p:cNvSpPr/>
            <p:nvPr/>
          </p:nvSpPr>
          <p:spPr>
            <a:xfrm>
              <a:off x="2804159" y="2033449"/>
              <a:ext cx="3422801" cy="3657761"/>
            </a:xfrm>
            <a:prstGeom prst="rect">
              <a:avLst/>
            </a:prstGeom>
            <a:solidFill>
              <a:srgbClr val="FFE4C4">
                <a:alpha val="30196"/>
              </a:srgbClr>
            </a:solidFill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  <p:grpSp>
          <p:nvGrpSpPr>
            <p:cNvPr id="205" name="Group 204">
              <a:extLst>
                <a:ext uri="{FF2B5EF4-FFF2-40B4-BE49-F238E27FC236}">
                  <a16:creationId xmlns:a16="http://schemas.microsoft.com/office/drawing/2014/main" id="{6153103A-B342-4177-98AD-6E363B175448}"/>
                </a:ext>
              </a:extLst>
            </p:cNvPr>
            <p:cNvGrpSpPr/>
            <p:nvPr/>
          </p:nvGrpSpPr>
          <p:grpSpPr>
            <a:xfrm>
              <a:off x="3006485" y="2133632"/>
              <a:ext cx="3162080" cy="3521453"/>
              <a:chOff x="3268475" y="2558964"/>
              <a:chExt cx="2651936" cy="3540614"/>
            </a:xfrm>
          </p:grpSpPr>
          <p:sp>
            <p:nvSpPr>
              <p:cNvPr id="207" name="TextBox 206">
                <a:extLst>
                  <a:ext uri="{FF2B5EF4-FFF2-40B4-BE49-F238E27FC236}">
                    <a16:creationId xmlns:a16="http://schemas.microsoft.com/office/drawing/2014/main" id="{7D9817CA-2A53-436B-89D9-4542EFEC6165}"/>
                  </a:ext>
                </a:extLst>
              </p:cNvPr>
              <p:cNvSpPr txBox="1"/>
              <p:nvPr/>
            </p:nvSpPr>
            <p:spPr>
              <a:xfrm>
                <a:off x="4036286" y="3474903"/>
                <a:ext cx="1231728" cy="402287"/>
              </a:xfrm>
              <a:prstGeom prst="rect">
                <a:avLst/>
              </a:prstGeom>
              <a:solidFill>
                <a:srgbClr val="4F81BD">
                  <a:lumMod val="20000"/>
                  <a:lumOff val="80000"/>
                </a:srgbClr>
              </a:solidFill>
            </p:spPr>
            <p:txBody>
              <a:bodyPr wrap="none" rtlCol="0">
                <a:spAutoFit/>
              </a:bodyPr>
              <a:lstStyle/>
              <a:p>
                <a:pPr algn="ctr" defTabSz="731392">
                  <a:defRPr/>
                </a:pPr>
                <a:r>
                  <a:rPr lang="en-US" sz="2000" kern="0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Catabolism</a:t>
                </a:r>
              </a:p>
            </p:txBody>
          </p:sp>
          <p:sp>
            <p:nvSpPr>
              <p:cNvPr id="208" name="TextBox 207">
                <a:extLst>
                  <a:ext uri="{FF2B5EF4-FFF2-40B4-BE49-F238E27FC236}">
                    <a16:creationId xmlns:a16="http://schemas.microsoft.com/office/drawing/2014/main" id="{7CBBC50E-1EE2-4C2B-BEC9-0E1CFDE60C32}"/>
                  </a:ext>
                </a:extLst>
              </p:cNvPr>
              <p:cNvSpPr txBox="1"/>
              <p:nvPr/>
            </p:nvSpPr>
            <p:spPr>
              <a:xfrm>
                <a:off x="4036286" y="4784294"/>
                <a:ext cx="1231729" cy="402287"/>
              </a:xfrm>
              <a:prstGeom prst="rect">
                <a:avLst/>
              </a:prstGeom>
              <a:solidFill>
                <a:srgbClr val="C0504D">
                  <a:lumMod val="20000"/>
                  <a:lumOff val="80000"/>
                </a:srgbClr>
              </a:solidFill>
            </p:spPr>
            <p:txBody>
              <a:bodyPr wrap="square" rtlCol="0">
                <a:spAutoFit/>
              </a:bodyPr>
              <a:lstStyle/>
              <a:p>
                <a:pPr algn="ctr" defTabSz="731392">
                  <a:defRPr/>
                </a:pPr>
                <a:r>
                  <a:rPr lang="en-US" sz="2000" kern="0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Anabolism</a:t>
                </a:r>
              </a:p>
            </p:txBody>
          </p:sp>
          <p:sp>
            <p:nvSpPr>
              <p:cNvPr id="209" name="TextBox 208">
                <a:extLst>
                  <a:ext uri="{FF2B5EF4-FFF2-40B4-BE49-F238E27FC236}">
                    <a16:creationId xmlns:a16="http://schemas.microsoft.com/office/drawing/2014/main" id="{8827330E-3316-4948-B227-DF53606FDC9B}"/>
                  </a:ext>
                </a:extLst>
              </p:cNvPr>
              <p:cNvSpPr txBox="1"/>
              <p:nvPr/>
            </p:nvSpPr>
            <p:spPr>
              <a:xfrm>
                <a:off x="3268475" y="2558964"/>
                <a:ext cx="1181986" cy="7117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731392"/>
                <a:r>
                  <a:rPr lang="en-US" sz="2000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Substrates</a:t>
                </a:r>
              </a:p>
              <a:p>
                <a:pPr algn="ctr" defTabSz="731392"/>
                <a:r>
                  <a:rPr lang="en-US" sz="2000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(E</a:t>
                </a:r>
                <a:r>
                  <a:rPr lang="en-US" sz="2000" baseline="-25000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</a:t>
                </a:r>
                <a:r>
                  <a:rPr lang="en-US" sz="2000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:r>
                  <a:rPr lang="en-US" sz="2000" dirty="0" err="1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</a:t>
                </a:r>
                <a:r>
                  <a:rPr lang="en-US" sz="2000" baseline="-25000" dirty="0" err="1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</a:t>
                </a:r>
                <a:r>
                  <a:rPr lang="en-US" sz="2000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</a:p>
            </p:txBody>
          </p:sp>
          <p:sp>
            <p:nvSpPr>
              <p:cNvPr id="210" name="TextBox 209">
                <a:extLst>
                  <a:ext uri="{FF2B5EF4-FFF2-40B4-BE49-F238E27FC236}">
                    <a16:creationId xmlns:a16="http://schemas.microsoft.com/office/drawing/2014/main" id="{7F59293E-1FF3-4ED4-B954-6E95A95AD6A1}"/>
                  </a:ext>
                </a:extLst>
              </p:cNvPr>
              <p:cNvSpPr txBox="1"/>
              <p:nvPr/>
            </p:nvSpPr>
            <p:spPr>
              <a:xfrm>
                <a:off x="4917229" y="2764242"/>
                <a:ext cx="1003182" cy="4022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731392"/>
                <a:r>
                  <a:rPr lang="en-US" sz="2000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Products</a:t>
                </a:r>
              </a:p>
            </p:txBody>
          </p:sp>
          <p:cxnSp>
            <p:nvCxnSpPr>
              <p:cNvPr id="211" name="Straight Arrow Connector 13">
                <a:extLst>
                  <a:ext uri="{FF2B5EF4-FFF2-40B4-BE49-F238E27FC236}">
                    <a16:creationId xmlns:a16="http://schemas.microsoft.com/office/drawing/2014/main" id="{22909B63-BC2F-4B80-9131-9DD9CB09B74A}"/>
                  </a:ext>
                </a:extLst>
              </p:cNvPr>
              <p:cNvCxnSpPr>
                <a:cxnSpLocks/>
                <a:stCxn id="209" idx="2"/>
                <a:endCxn id="210" idx="2"/>
              </p:cNvCxnSpPr>
              <p:nvPr/>
            </p:nvCxnSpPr>
            <p:spPr>
              <a:xfrm rot="5400000" flipH="1" flipV="1">
                <a:off x="4587057" y="2438939"/>
                <a:ext cx="104173" cy="1559352"/>
              </a:xfrm>
              <a:prstGeom prst="curvedConnector3">
                <a:avLst>
                  <a:gd name="adj1" fmla="val -220637"/>
                </a:avLst>
              </a:prstGeom>
              <a:noFill/>
              <a:ln w="28575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solid"/>
                <a:tailEnd type="triangle"/>
              </a:ln>
              <a:effectLst/>
            </p:spPr>
          </p:cxnSp>
          <p:sp>
            <p:nvSpPr>
              <p:cNvPr id="212" name="TextBox 211">
                <a:extLst>
                  <a:ext uri="{FF2B5EF4-FFF2-40B4-BE49-F238E27FC236}">
                    <a16:creationId xmlns:a16="http://schemas.microsoft.com/office/drawing/2014/main" id="{5782C944-3933-4239-A0E7-E72B8EDE1954}"/>
                  </a:ext>
                </a:extLst>
              </p:cNvPr>
              <p:cNvSpPr txBox="1"/>
              <p:nvPr/>
            </p:nvSpPr>
            <p:spPr>
              <a:xfrm>
                <a:off x="3513094" y="5387840"/>
                <a:ext cx="1027380" cy="7117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731392"/>
                <a:r>
                  <a:rPr lang="en-US" sz="2000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C-source</a:t>
                </a:r>
                <a:br>
                  <a:rPr lang="en-US" sz="2000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sz="2000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N-source</a:t>
                </a:r>
              </a:p>
            </p:txBody>
          </p:sp>
          <p:sp>
            <p:nvSpPr>
              <p:cNvPr id="213" name="TextBox 212">
                <a:extLst>
                  <a:ext uri="{FF2B5EF4-FFF2-40B4-BE49-F238E27FC236}">
                    <a16:creationId xmlns:a16="http://schemas.microsoft.com/office/drawing/2014/main" id="{18585F18-0E72-4FB9-98DC-185A1BAD2C43}"/>
                  </a:ext>
                </a:extLst>
              </p:cNvPr>
              <p:cNvSpPr txBox="1"/>
              <p:nvPr/>
            </p:nvSpPr>
            <p:spPr>
              <a:xfrm>
                <a:off x="4814091" y="5390519"/>
                <a:ext cx="645575" cy="4022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731392"/>
                <a:r>
                  <a:rPr lang="en-US" sz="2000" dirty="0" err="1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Biom</a:t>
                </a:r>
                <a:endParaRPr lang="en-US" sz="2000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214" name="Straight Arrow Connector 13">
                <a:extLst>
                  <a:ext uri="{FF2B5EF4-FFF2-40B4-BE49-F238E27FC236}">
                    <a16:creationId xmlns:a16="http://schemas.microsoft.com/office/drawing/2014/main" id="{84EA8C59-7F81-4DD5-8BDA-333E383A3F35}"/>
                  </a:ext>
                </a:extLst>
              </p:cNvPr>
              <p:cNvCxnSpPr>
                <a:cxnSpLocks/>
                <a:stCxn id="212" idx="0"/>
                <a:endCxn id="213" idx="0"/>
              </p:cNvCxnSpPr>
              <p:nvPr/>
            </p:nvCxnSpPr>
            <p:spPr>
              <a:xfrm rot="16200000" flipH="1">
                <a:off x="4580492" y="4834133"/>
                <a:ext cx="2678" cy="1110094"/>
              </a:xfrm>
              <a:prstGeom prst="curvedConnector3">
                <a:avLst>
                  <a:gd name="adj1" fmla="val -8581081"/>
                </a:avLst>
              </a:prstGeom>
              <a:noFill/>
              <a:ln w="28575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solid"/>
                <a:tailEnd type="triangle"/>
              </a:ln>
              <a:effectLst/>
            </p:spPr>
          </p:cxnSp>
          <p:cxnSp>
            <p:nvCxnSpPr>
              <p:cNvPr id="215" name="Straight Arrow Connector 13">
                <a:extLst>
                  <a:ext uri="{FF2B5EF4-FFF2-40B4-BE49-F238E27FC236}">
                    <a16:creationId xmlns:a16="http://schemas.microsoft.com/office/drawing/2014/main" id="{7F85DC85-169F-4236-86E0-1FA41707063B}"/>
                  </a:ext>
                </a:extLst>
              </p:cNvPr>
              <p:cNvCxnSpPr>
                <a:cxnSpLocks/>
                <a:stCxn id="207" idx="2"/>
                <a:endCxn id="208" idx="0"/>
              </p:cNvCxnSpPr>
              <p:nvPr/>
            </p:nvCxnSpPr>
            <p:spPr>
              <a:xfrm rot="16200000" flipH="1">
                <a:off x="4198598" y="4330741"/>
                <a:ext cx="907104" cy="1"/>
              </a:xfrm>
              <a:prstGeom prst="curvedConnector3">
                <a:avLst>
                  <a:gd name="adj1" fmla="val 50000"/>
                </a:avLst>
              </a:prstGeom>
              <a:noFill/>
              <a:ln w="28575" cap="flat" cmpd="sng" algn="ctr">
                <a:solidFill>
                  <a:srgbClr val="C00000"/>
                </a:solidFill>
                <a:prstDash val="solid"/>
                <a:tailEnd type="triangle"/>
              </a:ln>
              <a:effectLst/>
            </p:spPr>
          </p:cxnSp>
          <p:cxnSp>
            <p:nvCxnSpPr>
              <p:cNvPr id="216" name="Straight Arrow Connector 13">
                <a:extLst>
                  <a:ext uri="{FF2B5EF4-FFF2-40B4-BE49-F238E27FC236}">
                    <a16:creationId xmlns:a16="http://schemas.microsoft.com/office/drawing/2014/main" id="{EA191F23-43E1-4CA7-BE6B-1532706170E6}"/>
                  </a:ext>
                </a:extLst>
              </p:cNvPr>
              <p:cNvCxnSpPr>
                <a:cxnSpLocks/>
                <a:stCxn id="207" idx="2"/>
                <a:endCxn id="217" idx="3"/>
              </p:cNvCxnSpPr>
              <p:nvPr/>
            </p:nvCxnSpPr>
            <p:spPr>
              <a:xfrm rot="5400000">
                <a:off x="4121135" y="3969762"/>
                <a:ext cx="623588" cy="438442"/>
              </a:xfrm>
              <a:prstGeom prst="curvedConnector2">
                <a:avLst/>
              </a:prstGeom>
              <a:noFill/>
              <a:ln w="28575" cap="flat" cmpd="sng" algn="ctr">
                <a:solidFill>
                  <a:srgbClr val="C00000"/>
                </a:solidFill>
                <a:prstDash val="solid"/>
                <a:tailEnd type="triangle"/>
              </a:ln>
              <a:effectLst/>
            </p:spPr>
          </p:cxnSp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CB04E054-E7D0-4811-9EBC-716469D06619}"/>
                  </a:ext>
                </a:extLst>
              </p:cNvPr>
              <p:cNvSpPr txBox="1"/>
              <p:nvPr/>
            </p:nvSpPr>
            <p:spPr>
              <a:xfrm>
                <a:off x="3513094" y="4299634"/>
                <a:ext cx="700613" cy="4022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731392"/>
                <a:r>
                  <a:rPr lang="en-US" sz="2000" b="1" dirty="0" err="1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Symbol" panose="05050102010706020507" pitchFamily="18" charset="2"/>
                  </a:rPr>
                  <a:t>m</a:t>
                </a:r>
                <a:r>
                  <a:rPr lang="en-US" sz="2000" b="1" baseline="-25000" dirty="0" err="1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Symbol" panose="05050102010706020507" pitchFamily="18" charset="2"/>
                  </a:rPr>
                  <a:t>ATP</a:t>
                </a:r>
                <a:endParaRPr lang="en-US" sz="2000" b="1" baseline="-25000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C82C908B-BEFC-4968-BFEB-C8580F1BACFD}"/>
                </a:ext>
              </a:extLst>
            </p:cNvPr>
            <p:cNvSpPr txBox="1"/>
            <p:nvPr/>
          </p:nvSpPr>
          <p:spPr>
            <a:xfrm>
              <a:off x="4654678" y="3903162"/>
              <a:ext cx="88876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731392"/>
              <a:r>
                <a:rPr lang="en-US" sz="2000" b="1" dirty="0" err="1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Symbol" panose="05050102010706020507" pitchFamily="18" charset="2"/>
                </a:rPr>
                <a:t>ATP</a:t>
              </a:r>
              <a:r>
                <a:rPr lang="en-US" sz="2000" b="1" baseline="-25000" dirty="0" err="1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Symbol" panose="05050102010706020507" pitchFamily="18" charset="2"/>
                </a:rPr>
                <a:t>An</a:t>
              </a:r>
              <a:endParaRPr lang="en-US" sz="2000" b="1" baseline="-250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218" name="Connector: Curved 100">
            <a:extLst>
              <a:ext uri="{FF2B5EF4-FFF2-40B4-BE49-F238E27FC236}">
                <a16:creationId xmlns:a16="http://schemas.microsoft.com/office/drawing/2014/main" id="{4FACD6FF-5EA2-42FD-82D3-CB9E054F7E9D}"/>
              </a:ext>
            </a:extLst>
          </p:cNvPr>
          <p:cNvCxnSpPr>
            <a:cxnSpLocks/>
            <a:stCxn id="207" idx="1"/>
            <a:endCxn id="79" idx="3"/>
          </p:cNvCxnSpPr>
          <p:nvPr/>
        </p:nvCxnSpPr>
        <p:spPr>
          <a:xfrm rot="10800000" flipV="1">
            <a:off x="8496617" y="2712905"/>
            <a:ext cx="1865713" cy="684209"/>
          </a:xfrm>
          <a:prstGeom prst="bentConnector3">
            <a:avLst>
              <a:gd name="adj1" fmla="val 50000"/>
            </a:avLst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Connector: Curved 100">
            <a:extLst>
              <a:ext uri="{FF2B5EF4-FFF2-40B4-BE49-F238E27FC236}">
                <a16:creationId xmlns:a16="http://schemas.microsoft.com/office/drawing/2014/main" id="{CAAB5CD2-BD7E-4B14-B7B0-46D8FD154C12}"/>
              </a:ext>
            </a:extLst>
          </p:cNvPr>
          <p:cNvCxnSpPr>
            <a:cxnSpLocks/>
            <a:stCxn id="208" idx="1"/>
            <a:endCxn id="79" idx="3"/>
          </p:cNvCxnSpPr>
          <p:nvPr/>
        </p:nvCxnSpPr>
        <p:spPr>
          <a:xfrm rot="10800000">
            <a:off x="8496617" y="3397115"/>
            <a:ext cx="1865713" cy="618096"/>
          </a:xfrm>
          <a:prstGeom prst="bentConnector3">
            <a:avLst>
              <a:gd name="adj1" fmla="val 50000"/>
            </a:avLst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TextBox 219">
            <a:extLst>
              <a:ext uri="{FF2B5EF4-FFF2-40B4-BE49-F238E27FC236}">
                <a16:creationId xmlns:a16="http://schemas.microsoft.com/office/drawing/2014/main" id="{5303EC30-6225-454C-B89F-F679F924D420}"/>
              </a:ext>
            </a:extLst>
          </p:cNvPr>
          <p:cNvSpPr txBox="1"/>
          <p:nvPr/>
        </p:nvSpPr>
        <p:spPr>
          <a:xfrm>
            <a:off x="11111262" y="2882919"/>
            <a:ext cx="9559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731392"/>
            <a:r>
              <a:rPr lang="en-US" sz="2000" b="1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ATP</a:t>
            </a:r>
            <a:r>
              <a:rPr lang="en-US" sz="2000" b="1" baseline="-25000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Cat</a:t>
            </a:r>
            <a:endParaRPr lang="en-US" sz="2000" b="1" baseline="-250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0900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7BD44-A16B-411A-8D02-AABF0A647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Reaction is spontaneous if </a:t>
            </a:r>
            <a:r>
              <a:rPr lang="en-US" dirty="0">
                <a:sym typeface="Symbol" panose="05050102010706020507" pitchFamily="18" charset="2"/>
              </a:rPr>
              <a:t>G &lt; 0</a:t>
            </a:r>
            <a:endParaRPr lang="en-US" dirty="0"/>
          </a:p>
        </p:txBody>
      </p:sp>
      <p:pic>
        <p:nvPicPr>
          <p:cNvPr id="3" name="Picture 2" descr="Enzyme Kinetics - Pharmacology - Medbullets Step 1">
            <a:extLst>
              <a:ext uri="{FF2B5EF4-FFF2-40B4-BE49-F238E27FC236}">
                <a16:creationId xmlns:a16="http://schemas.microsoft.com/office/drawing/2014/main" id="{1233DC45-DD8C-4789-9044-5D5BC05471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151"/>
          <a:stretch/>
        </p:blipFill>
        <p:spPr bwMode="auto">
          <a:xfrm>
            <a:off x="1128897" y="3332110"/>
            <a:ext cx="3673970" cy="3926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Enzyme Kinetics - Pharmacology - Medbullets Step 1">
            <a:extLst>
              <a:ext uri="{FF2B5EF4-FFF2-40B4-BE49-F238E27FC236}">
                <a16:creationId xmlns:a16="http://schemas.microsoft.com/office/drawing/2014/main" id="{30A69AF2-705C-4B0B-BC57-8106BC218C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33"/>
          <a:stretch/>
        </p:blipFill>
        <p:spPr bwMode="auto">
          <a:xfrm>
            <a:off x="4802867" y="3310273"/>
            <a:ext cx="3816570" cy="3926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79C833A-6B8E-4716-B6D6-10C0EAD0A6EC}"/>
              </a:ext>
            </a:extLst>
          </p:cNvPr>
          <p:cNvSpPr/>
          <p:nvPr/>
        </p:nvSpPr>
        <p:spPr>
          <a:xfrm>
            <a:off x="1985350" y="7092438"/>
            <a:ext cx="671779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hlinkClick r:id="rId4"/>
              </a:rPr>
              <a:t>https://step1.medbullets.com/pharmacology/107001/enzyme-kinetics</a:t>
            </a:r>
            <a:endParaRPr lang="en-US" sz="1400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E7ECFA3-597F-4E15-B9AE-7713198AC45F}"/>
              </a:ext>
            </a:extLst>
          </p:cNvPr>
          <p:cNvGrpSpPr/>
          <p:nvPr/>
        </p:nvGrpSpPr>
        <p:grpSpPr>
          <a:xfrm>
            <a:off x="1371601" y="1443340"/>
            <a:ext cx="10759440" cy="617158"/>
            <a:chOff x="1371601" y="1492511"/>
            <a:chExt cx="10759440" cy="61715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DC240E5-63AC-4144-816D-F011C637D794}"/>
                </a:ext>
              </a:extLst>
            </p:cNvPr>
            <p:cNvSpPr txBox="1"/>
            <p:nvPr/>
          </p:nvSpPr>
          <p:spPr>
            <a:xfrm>
              <a:off x="1371601" y="1545177"/>
              <a:ext cx="591940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400" dirty="0"/>
                <a:t>The second law of thermodynamics:</a:t>
              </a:r>
            </a:p>
          </p:txBody>
        </p:sp>
        <p:graphicFrame>
          <p:nvGraphicFramePr>
            <p:cNvPr id="7" name="Object 6">
              <a:extLst>
                <a:ext uri="{FF2B5EF4-FFF2-40B4-BE49-F238E27FC236}">
                  <a16:creationId xmlns:a16="http://schemas.microsoft.com/office/drawing/2014/main" id="{BF231DD9-6DA6-430E-8B55-FAB4006CF02D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360137791"/>
                </p:ext>
              </p:extLst>
            </p:nvPr>
          </p:nvGraphicFramePr>
          <p:xfrm>
            <a:off x="6816219" y="1492511"/>
            <a:ext cx="5314822" cy="61715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8631" name="Equation" r:id="rId5" imgW="1968480" imgH="228600" progId="Equation.DSMT4">
                    <p:embed/>
                  </p:oleObj>
                </mc:Choice>
                <mc:Fallback>
                  <p:oleObj name="Equation" r:id="rId5" imgW="1968480" imgH="22860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6816219" y="1492511"/>
                          <a:ext cx="5314822" cy="61715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4B11EF0B-32F5-46B3-9CF8-7049514BFCB7}"/>
              </a:ext>
            </a:extLst>
          </p:cNvPr>
          <p:cNvSpPr txBox="1"/>
          <p:nvPr/>
        </p:nvSpPr>
        <p:spPr>
          <a:xfrm>
            <a:off x="1371600" y="2057068"/>
            <a:ext cx="1280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Chemists identified a way to determine spontaneity by using the Gibbs free energy </a:t>
            </a:r>
          </a:p>
        </p:txBody>
      </p:sp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89EF2E4D-7748-49CA-813F-FD9E9B38E40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37561680"/>
              </p:ext>
            </p:extLst>
          </p:nvPr>
        </p:nvGraphicFramePr>
        <p:xfrm>
          <a:off x="4637687" y="2616591"/>
          <a:ext cx="2698969" cy="4616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632" name="Equation" r:id="rId7" imgW="965160" imgH="164880" progId="Equation.DSMT4">
                  <p:embed/>
                </p:oleObj>
              </mc:Choice>
              <mc:Fallback>
                <p:oleObj name="Equation" r:id="rId7" imgW="965160" imgH="1648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637687" y="2616591"/>
                        <a:ext cx="2698969" cy="4616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id="{C969FBE9-26C0-4874-9095-26ABFABE51C8}"/>
              </a:ext>
            </a:extLst>
          </p:cNvPr>
          <p:cNvSpPr/>
          <p:nvPr/>
        </p:nvSpPr>
        <p:spPr>
          <a:xfrm>
            <a:off x="1371600" y="2603793"/>
            <a:ext cx="326608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At constant T and P,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B33CB57-D60B-4C4A-9050-0A7AF881DE3A}"/>
              </a:ext>
            </a:extLst>
          </p:cNvPr>
          <p:cNvGrpSpPr/>
          <p:nvPr/>
        </p:nvGrpSpPr>
        <p:grpSpPr>
          <a:xfrm>
            <a:off x="8984733" y="4259084"/>
            <a:ext cx="5200900" cy="2072410"/>
            <a:chOff x="9611888" y="3881093"/>
            <a:chExt cx="5200900" cy="2072410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ADB94103-B7F5-49DE-83A2-26C188B91F9D}"/>
                </a:ext>
              </a:extLst>
            </p:cNvPr>
            <p:cNvCxnSpPr/>
            <p:nvPr/>
          </p:nvCxnSpPr>
          <p:spPr>
            <a:xfrm>
              <a:off x="9948672" y="5218176"/>
              <a:ext cx="4846320" cy="0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14" name="Object 13">
              <a:extLst>
                <a:ext uri="{FF2B5EF4-FFF2-40B4-BE49-F238E27FC236}">
                  <a16:creationId xmlns:a16="http://schemas.microsoft.com/office/drawing/2014/main" id="{EFA0A175-534D-4D9D-9419-77361116AB9E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926649048"/>
                </p:ext>
              </p:extLst>
            </p:nvPr>
          </p:nvGraphicFramePr>
          <p:xfrm>
            <a:off x="11881825" y="3881093"/>
            <a:ext cx="876381" cy="59962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8633" name="Equation" r:id="rId9" imgW="241200" imgH="164880" progId="Equation.DSMT4">
                    <p:embed/>
                  </p:oleObj>
                </mc:Choice>
                <mc:Fallback>
                  <p:oleObj name="Equation" r:id="rId9" imgW="241200" imgH="16488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11881825" y="3881093"/>
                          <a:ext cx="876381" cy="599629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E56C3D3C-6C33-49CB-9085-A5D4982684CF}"/>
                </a:ext>
              </a:extLst>
            </p:cNvPr>
            <p:cNvCxnSpPr/>
            <p:nvPr/>
          </p:nvCxnSpPr>
          <p:spPr>
            <a:xfrm>
              <a:off x="12320016" y="5010912"/>
              <a:ext cx="0" cy="381384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F54C2EA-DB25-47E4-9AFB-A3C8E6DCDC9B}"/>
                </a:ext>
              </a:extLst>
            </p:cNvPr>
            <p:cNvSpPr txBox="1"/>
            <p:nvPr/>
          </p:nvSpPr>
          <p:spPr>
            <a:xfrm>
              <a:off x="12141922" y="5475761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2"/>
                  </a:solidFill>
                </a:rPr>
                <a:t>0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327BDBE-5304-4E17-A8C4-5AB50778E105}"/>
                </a:ext>
              </a:extLst>
            </p:cNvPr>
            <p:cNvSpPr txBox="1"/>
            <p:nvPr/>
          </p:nvSpPr>
          <p:spPr>
            <a:xfrm>
              <a:off x="13425019" y="5245617"/>
              <a:ext cx="48442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000" dirty="0">
                  <a:solidFill>
                    <a:srgbClr val="C00000"/>
                  </a:solidFill>
                </a:rPr>
                <a:t>+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66424D2-5CA2-4E90-AACD-375AFDAAEDEA}"/>
                </a:ext>
              </a:extLst>
            </p:cNvPr>
            <p:cNvSpPr txBox="1"/>
            <p:nvPr/>
          </p:nvSpPr>
          <p:spPr>
            <a:xfrm>
              <a:off x="10758929" y="5245617"/>
              <a:ext cx="35618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0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-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A5DFFCB-AA45-44C4-9C27-A01E773B9768}"/>
                </a:ext>
              </a:extLst>
            </p:cNvPr>
            <p:cNvSpPr txBox="1"/>
            <p:nvPr/>
          </p:nvSpPr>
          <p:spPr>
            <a:xfrm>
              <a:off x="9611888" y="4444217"/>
              <a:ext cx="263277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0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Thermodynamically favorable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CE96F59-64B7-4291-B189-32514921D6DA}"/>
                </a:ext>
              </a:extLst>
            </p:cNvPr>
            <p:cNvSpPr txBox="1"/>
            <p:nvPr/>
          </p:nvSpPr>
          <p:spPr>
            <a:xfrm>
              <a:off x="12419750" y="4438492"/>
              <a:ext cx="239303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2000" dirty="0">
                  <a:solidFill>
                    <a:srgbClr val="C00000"/>
                  </a:solidFill>
                </a:rPr>
                <a:t>Thermodynamically unfavorable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27059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33C9F9E-9754-4780-BAFA-88E391AC2541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586748" y="2060448"/>
            <a:ext cx="7482514" cy="448072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1DA0882-9A87-4EA0-B44B-9F11A2C40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Catabolic reaction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347E19-184D-4CB2-B589-010C2BEF169E}"/>
              </a:ext>
            </a:extLst>
          </p:cNvPr>
          <p:cNvSpPr txBox="1"/>
          <p:nvPr/>
        </p:nvSpPr>
        <p:spPr>
          <a:xfrm>
            <a:off x="4727226" y="2060448"/>
            <a:ext cx="3962400" cy="1804416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l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489095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CE9B62D8-4CDC-4B03-BCD3-3D4C8A6F55D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31646220"/>
              </p:ext>
            </p:extLst>
          </p:nvPr>
        </p:nvGraphicFramePr>
        <p:xfrm>
          <a:off x="1296988" y="1546352"/>
          <a:ext cx="5511800" cy="1049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878" name="Equation" r:id="rId3" imgW="3249112" imgH="619200" progId="Equation.DSMT4">
                  <p:embed/>
                </p:oleObj>
              </mc:Choice>
              <mc:Fallback>
                <p:oleObj name="Equation" r:id="rId3" imgW="3249112" imgH="619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296988" y="1546352"/>
                        <a:ext cx="5511800" cy="10493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27">
            <a:extLst>
              <a:ext uri="{FF2B5EF4-FFF2-40B4-BE49-F238E27FC236}">
                <a16:creationId xmlns:a16="http://schemas.microsoft.com/office/drawing/2014/main" id="{107689D3-56CC-48CE-A44C-D7AB6D0CD73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97798136"/>
              </p:ext>
            </p:extLst>
          </p:nvPr>
        </p:nvGraphicFramePr>
        <p:xfrm>
          <a:off x="1296620" y="2744017"/>
          <a:ext cx="3714692" cy="4481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879" name="Equation" r:id="rId5" imgW="2052014" imgH="247680" progId="Equation.DSMT4">
                  <p:embed/>
                </p:oleObj>
              </mc:Choice>
              <mc:Fallback>
                <p:oleObj name="Equation" r:id="rId5" imgW="2052014" imgH="2476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296620" y="2744017"/>
                        <a:ext cx="3714692" cy="44817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itle 4">
            <a:extLst>
              <a:ext uri="{FF2B5EF4-FFF2-40B4-BE49-F238E27FC236}">
                <a16:creationId xmlns:a16="http://schemas.microsoft.com/office/drawing/2014/main" id="{E71380C5-5ACF-4599-9A9B-7E28B39677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7692"/>
            <a:ext cx="12801600" cy="590931"/>
          </a:xfrm>
        </p:spPr>
        <p:txBody>
          <a:bodyPr/>
          <a:lstStyle/>
          <a:p>
            <a:r>
              <a:rPr lang="en-US" dirty="0"/>
              <a:t>Catabolic reaction: combining two half reactions</a:t>
            </a:r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2A7CD159-2B0C-49D0-ADAF-1951E0239B0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31536376"/>
              </p:ext>
            </p:extLst>
          </p:nvPr>
        </p:nvGraphicFramePr>
        <p:xfrm>
          <a:off x="12190816" y="1907441"/>
          <a:ext cx="1894797" cy="8407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880" name="Equation" r:id="rId7" imgW="988126" imgH="438120" progId="Equation.DSMT4">
                  <p:embed/>
                </p:oleObj>
              </mc:Choice>
              <mc:Fallback>
                <p:oleObj name="Equation" r:id="rId7" imgW="988126" imgH="438120" progId="Equation.DSMT4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0CD1AB0A-03DC-4F2A-9E8A-EE077DB4F11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2190816" y="1907441"/>
                        <a:ext cx="1894797" cy="8407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78D5E0AB-5A37-43E9-858C-A371322C810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97319745"/>
              </p:ext>
            </p:extLst>
          </p:nvPr>
        </p:nvGraphicFramePr>
        <p:xfrm>
          <a:off x="7608638" y="1356221"/>
          <a:ext cx="3991878" cy="7876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881" name="Equation" r:id="rId9" imgW="2365471" imgH="466560" progId="Equation.DSMT4">
                  <p:embed/>
                </p:oleObj>
              </mc:Choice>
              <mc:Fallback>
                <p:oleObj name="Equation" r:id="rId9" imgW="2365471" imgH="466560" progId="Equation.DSMT4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67DB42E1-D1A7-41C5-B1FE-30AA84F313B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608638" y="1356221"/>
                        <a:ext cx="3991878" cy="78765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ight Bracket 5">
            <a:extLst>
              <a:ext uri="{FF2B5EF4-FFF2-40B4-BE49-F238E27FC236}">
                <a16:creationId xmlns:a16="http://schemas.microsoft.com/office/drawing/2014/main" id="{2B993BCE-F2B4-45C4-B352-B3C9F549631B}"/>
              </a:ext>
            </a:extLst>
          </p:cNvPr>
          <p:cNvSpPr/>
          <p:nvPr/>
        </p:nvSpPr>
        <p:spPr>
          <a:xfrm>
            <a:off x="6899564" y="1702444"/>
            <a:ext cx="232756" cy="1230284"/>
          </a:xfrm>
          <a:prstGeom prst="rightBracket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3620B07A-0C9C-4381-BECC-CE1DD41E9404}"/>
              </a:ext>
            </a:extLst>
          </p:cNvPr>
          <p:cNvSpPr/>
          <p:nvPr/>
        </p:nvSpPr>
        <p:spPr>
          <a:xfrm>
            <a:off x="7284146" y="2062845"/>
            <a:ext cx="4754844" cy="484632"/>
          </a:xfrm>
          <a:prstGeom prst="rightArrow">
            <a:avLst/>
          </a:prstGeom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Table 11">
                <a:extLst>
                  <a:ext uri="{FF2B5EF4-FFF2-40B4-BE49-F238E27FC236}">
                    <a16:creationId xmlns:a16="http://schemas.microsoft.com/office/drawing/2014/main" id="{AD251046-C95A-4720-ACBA-89D6F13D682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1069260"/>
                  </p:ext>
                </p:extLst>
              </p:nvPr>
            </p:nvGraphicFramePr>
            <p:xfrm>
              <a:off x="1355790" y="5032275"/>
              <a:ext cx="5269454" cy="1255426"/>
            </p:xfrm>
            <a:graphic>
              <a:graphicData uri="http://schemas.openxmlformats.org/drawingml/2006/table">
                <a:tbl>
                  <a:tblPr firstRow="1" bandRow="1">
                    <a:tableStyleId>{68D230F3-CF80-4859-8CE7-A43EE81993B5}</a:tableStyleId>
                  </a:tblPr>
                  <a:tblGrid>
                    <a:gridCol w="419285">
                      <a:extLst>
                        <a:ext uri="{9D8B030D-6E8A-4147-A177-3AD203B41FA5}">
                          <a16:colId xmlns:a16="http://schemas.microsoft.com/office/drawing/2014/main" val="1764962429"/>
                        </a:ext>
                      </a:extLst>
                    </a:gridCol>
                    <a:gridCol w="514437">
                      <a:extLst>
                        <a:ext uri="{9D8B030D-6E8A-4147-A177-3AD203B41FA5}">
                          <a16:colId xmlns:a16="http://schemas.microsoft.com/office/drawing/2014/main" val="2750718527"/>
                        </a:ext>
                      </a:extLst>
                    </a:gridCol>
                    <a:gridCol w="641408">
                      <a:extLst>
                        <a:ext uri="{9D8B030D-6E8A-4147-A177-3AD203B41FA5}">
                          <a16:colId xmlns:a16="http://schemas.microsoft.com/office/drawing/2014/main" val="531350942"/>
                        </a:ext>
                      </a:extLst>
                    </a:gridCol>
                    <a:gridCol w="563865">
                      <a:extLst>
                        <a:ext uri="{9D8B030D-6E8A-4147-A177-3AD203B41FA5}">
                          <a16:colId xmlns:a16="http://schemas.microsoft.com/office/drawing/2014/main" val="506893897"/>
                        </a:ext>
                      </a:extLst>
                    </a:gridCol>
                    <a:gridCol w="731519">
                      <a:extLst>
                        <a:ext uri="{9D8B030D-6E8A-4147-A177-3AD203B41FA5}">
                          <a16:colId xmlns:a16="http://schemas.microsoft.com/office/drawing/2014/main" val="1037907907"/>
                        </a:ext>
                      </a:extLst>
                    </a:gridCol>
                    <a:gridCol w="525367">
                      <a:extLst>
                        <a:ext uri="{9D8B030D-6E8A-4147-A177-3AD203B41FA5}">
                          <a16:colId xmlns:a16="http://schemas.microsoft.com/office/drawing/2014/main" val="1120567123"/>
                        </a:ext>
                      </a:extLst>
                    </a:gridCol>
                    <a:gridCol w="443939">
                      <a:extLst>
                        <a:ext uri="{9D8B030D-6E8A-4147-A177-3AD203B41FA5}">
                          <a16:colId xmlns:a16="http://schemas.microsoft.com/office/drawing/2014/main" val="672863416"/>
                        </a:ext>
                      </a:extLst>
                    </a:gridCol>
                    <a:gridCol w="405988">
                      <a:extLst>
                        <a:ext uri="{9D8B030D-6E8A-4147-A177-3AD203B41FA5}">
                          <a16:colId xmlns:a16="http://schemas.microsoft.com/office/drawing/2014/main" val="926961639"/>
                        </a:ext>
                      </a:extLst>
                    </a:gridCol>
                    <a:gridCol w="391414">
                      <a:extLst>
                        <a:ext uri="{9D8B030D-6E8A-4147-A177-3AD203B41FA5}">
                          <a16:colId xmlns:a16="http://schemas.microsoft.com/office/drawing/2014/main" val="330576797"/>
                        </a:ext>
                      </a:extLst>
                    </a:gridCol>
                    <a:gridCol w="632232">
                      <a:extLst>
                        <a:ext uri="{9D8B030D-6E8A-4147-A177-3AD203B41FA5}">
                          <a16:colId xmlns:a16="http://schemas.microsoft.com/office/drawing/2014/main" val="3338011527"/>
                        </a:ext>
                      </a:extLst>
                    </a:gridCol>
                  </a:tblGrid>
                  <a:tr h="268956"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7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7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1700" b="0" i="1" smtClean="0">
                                        <a:latin typeface="Cambria Math" panose="02040503050406030204" pitchFamily="18" charset="0"/>
                                      </a:rPr>
                                      <m:t>𝑂𝐶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7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9108" marR="9108" marT="9108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7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7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17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700" b="0" i="1" smtClean="0">
                                            <a:latin typeface="Cambria Math" panose="02040503050406030204" pitchFamily="18" charset="0"/>
                                          </a:rPr>
                                          <m:t>𝐻</m:t>
                                        </m:r>
                                      </m:e>
                                      <m:sub>
                                        <m:r>
                                          <a:rPr lang="en-US" sz="17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en-US" sz="1700" b="0" i="1" smtClean="0">
                                        <a:latin typeface="Cambria Math" panose="02040503050406030204" pitchFamily="18" charset="0"/>
                                      </a:rPr>
                                      <m:t>𝑂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7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9108" marR="9108" marT="9108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7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7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sSubSup>
                                      <m:sSubSupPr>
                                        <m:ctrlPr>
                                          <a:rPr lang="en-US" sz="17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700" b="0" i="1" smtClean="0">
                                            <a:latin typeface="Cambria Math" panose="02040503050406030204" pitchFamily="18" charset="0"/>
                                          </a:rPr>
                                          <m:t>𝐻𝐶𝑂</m:t>
                                        </m:r>
                                      </m:e>
                                      <m:sub>
                                        <m:r>
                                          <a:rPr lang="en-US" sz="17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  <m:sup>
                                        <m:r>
                                          <a:rPr lang="en-US" sz="1700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</m:sup>
                                    </m:sSubSup>
                                  </m:sub>
                                </m:sSub>
                              </m:oMath>
                            </m:oMathPara>
                          </a14:m>
                          <a:endParaRPr lang="en-US" sz="17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9108" marR="9108" marT="9108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7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7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sSubSup>
                                      <m:sSubSupPr>
                                        <m:ctrlPr>
                                          <a:rPr lang="en-US" sz="17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700" b="0" i="1" smtClean="0">
                                            <a:latin typeface="Cambria Math" panose="02040503050406030204" pitchFamily="18" charset="0"/>
                                          </a:rPr>
                                          <m:t>𝑁𝐻</m:t>
                                        </m:r>
                                      </m:e>
                                      <m:sub>
                                        <m:r>
                                          <a:rPr lang="en-US" sz="1700" b="0" i="1" smtClean="0">
                                            <a:latin typeface="Cambria Math" panose="02040503050406030204" pitchFamily="18" charset="0"/>
                                          </a:rPr>
                                          <m:t>4</m:t>
                                        </m:r>
                                      </m:sub>
                                      <m:sup>
                                        <m:r>
                                          <a:rPr lang="en-US" sz="1700" b="0" i="1" smtClean="0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</m:sup>
                                    </m:sSubSup>
                                  </m:sub>
                                </m:sSub>
                              </m:oMath>
                            </m:oMathPara>
                          </a14:m>
                          <a:endParaRPr lang="en-US" sz="17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9108" marR="9108" marT="9108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7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7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sSubSup>
                                      <m:sSubSupPr>
                                        <m:ctrlPr>
                                          <a:rPr lang="en-US" sz="17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700" b="0" i="1" smtClean="0">
                                            <a:latin typeface="Cambria Math" panose="02040503050406030204" pitchFamily="18" charset="0"/>
                                          </a:rPr>
                                          <m:t>𝐻𝑃𝑂</m:t>
                                        </m:r>
                                      </m:e>
                                      <m:sub>
                                        <m:r>
                                          <a:rPr lang="en-US" sz="1700" b="0" i="1" smtClean="0">
                                            <a:latin typeface="Cambria Math" panose="02040503050406030204" pitchFamily="18" charset="0"/>
                                          </a:rPr>
                                          <m:t>4</m:t>
                                        </m:r>
                                      </m:sub>
                                      <m:sup>
                                        <m:r>
                                          <a:rPr lang="en-US" sz="1700" b="0" i="1" smtClean="0">
                                            <a:latin typeface="Cambria Math" panose="02040503050406030204" pitchFamily="18" charset="0"/>
                                          </a:rPr>
                                          <m:t>2−</m:t>
                                        </m:r>
                                      </m:sup>
                                    </m:sSubSup>
                                  </m:sub>
                                </m:sSub>
                              </m:oMath>
                            </m:oMathPara>
                          </a14:m>
                          <a:endParaRPr lang="en-US" sz="17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9108" marR="9108" marT="9108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7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7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sSup>
                                      <m:sSupPr>
                                        <m:ctrlPr>
                                          <a:rPr lang="en-US" sz="17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700" b="0" i="1" smtClean="0">
                                            <a:latin typeface="Cambria Math" panose="02040503050406030204" pitchFamily="18" charset="0"/>
                                          </a:rPr>
                                          <m:t>𝐻𝑆</m:t>
                                        </m:r>
                                      </m:e>
                                      <m:sup>
                                        <m:r>
                                          <a:rPr lang="en-US" sz="1700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</m:sup>
                                    </m:sSup>
                                  </m:sub>
                                </m:sSub>
                              </m:oMath>
                            </m:oMathPara>
                          </a14:m>
                          <a:endParaRPr lang="en-US" sz="17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9108" marR="9108" marT="9108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7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7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sSup>
                                      <m:sSupPr>
                                        <m:ctrlPr>
                                          <a:rPr lang="en-US" sz="17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700" b="0" i="1" smtClean="0">
                                            <a:latin typeface="Cambria Math" panose="02040503050406030204" pitchFamily="18" charset="0"/>
                                          </a:rPr>
                                          <m:t>𝐻</m:t>
                                        </m:r>
                                      </m:e>
                                      <m:sup>
                                        <m:r>
                                          <a:rPr lang="en-US" sz="1700" b="0" i="1" smtClean="0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</m:sup>
                                    </m:sSup>
                                  </m:sub>
                                </m:sSub>
                              </m:oMath>
                            </m:oMathPara>
                          </a14:m>
                          <a:endParaRPr lang="en-US" sz="17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9108" marR="9108" marT="9108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7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7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sSup>
                                      <m:sSupPr>
                                        <m:ctrlPr>
                                          <a:rPr lang="en-US" sz="17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700" b="0" i="1" smtClean="0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r>
                                          <a:rPr lang="en-US" sz="1700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</m:sup>
                                    </m:sSup>
                                  </m:sub>
                                </m:sSub>
                              </m:oMath>
                            </m:oMathPara>
                          </a14:m>
                          <a:endParaRPr lang="en-US" sz="17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9108" marR="9108" marT="9108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7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7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17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700" b="0" i="1" smtClean="0">
                                            <a:latin typeface="Cambria Math" panose="02040503050406030204" pitchFamily="18" charset="0"/>
                                          </a:rPr>
                                          <m:t>𝑂</m:t>
                                        </m:r>
                                      </m:e>
                                      <m:sub>
                                        <m:r>
                                          <a:rPr lang="en-US" sz="17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sub>
                                </m:sSub>
                              </m:oMath>
                            </m:oMathPara>
                          </a14:m>
                          <a:endParaRPr lang="en-US" sz="17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9108" marR="9108" marT="9108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7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7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1700" b="0" i="1" smtClean="0">
                                        <a:latin typeface="Cambria Math" panose="02040503050406030204" pitchFamily="18" charset="0"/>
                                      </a:rPr>
                                      <m:t>𝐵𝑖𝑜𝑚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7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9108" marR="9108" marT="9108" marB="0" anchor="ctr"/>
                    </a:tc>
                    <a:extLst>
                      <a:ext uri="{0D108BD9-81ED-4DB2-BD59-A6C34878D82A}">
                        <a16:rowId xmlns:a16="http://schemas.microsoft.com/office/drawing/2014/main" val="2249362723"/>
                      </a:ext>
                    </a:extLst>
                  </a:tr>
                  <a:tr h="314072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7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-1</a:t>
                          </a:r>
                        </a:p>
                      </a:txBody>
                      <a:tcPr marL="9108" marR="9108" marT="9108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7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-12</a:t>
                          </a:r>
                        </a:p>
                      </a:txBody>
                      <a:tcPr marL="9108" marR="9108" marT="9108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7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6</a:t>
                          </a:r>
                        </a:p>
                      </a:txBody>
                      <a:tcPr marL="9108" marR="9108" marT="9108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7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</a:p>
                      </a:txBody>
                      <a:tcPr marL="9108" marR="9108" marT="9108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7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</a:p>
                      </a:txBody>
                      <a:tcPr marL="9108" marR="9108" marT="9108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7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</a:p>
                      </a:txBody>
                      <a:tcPr marL="9108" marR="9108" marT="9108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7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30</a:t>
                          </a:r>
                        </a:p>
                      </a:txBody>
                      <a:tcPr marL="9108" marR="9108" marT="9108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24</a:t>
                          </a:r>
                        </a:p>
                      </a:txBody>
                      <a:tcPr marL="9108" marR="9108" marT="9108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7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</a:p>
                      </a:txBody>
                      <a:tcPr marL="9108" marR="9108" marT="9108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7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</a:p>
                      </a:txBody>
                      <a:tcPr marL="9108" marR="9108" marT="9108" marB="0" anchor="b"/>
                    </a:tc>
                    <a:extLst>
                      <a:ext uri="{0D108BD9-81ED-4DB2-BD59-A6C34878D82A}">
                        <a16:rowId xmlns:a16="http://schemas.microsoft.com/office/drawing/2014/main" val="3367422142"/>
                      </a:ext>
                    </a:extLst>
                  </a:tr>
                  <a:tr h="314072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7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-1</a:t>
                          </a:r>
                        </a:p>
                      </a:txBody>
                      <a:tcPr marL="9108" marR="9108" marT="9108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7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-4</a:t>
                          </a:r>
                        </a:p>
                      </a:txBody>
                      <a:tcPr marL="9108" marR="9108" marT="9108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7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</a:t>
                          </a:r>
                        </a:p>
                      </a:txBody>
                      <a:tcPr marL="9108" marR="9108" marT="9108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7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</a:p>
                      </a:txBody>
                      <a:tcPr marL="9108" marR="9108" marT="9108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7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</a:p>
                      </a:txBody>
                      <a:tcPr marL="9108" marR="9108" marT="9108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7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</a:p>
                      </a:txBody>
                      <a:tcPr marL="9108" marR="9108" marT="9108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7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9</a:t>
                          </a:r>
                        </a:p>
                      </a:txBody>
                      <a:tcPr marL="9108" marR="9108" marT="9108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8</a:t>
                          </a:r>
                        </a:p>
                      </a:txBody>
                      <a:tcPr marL="9108" marR="9108" marT="9108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7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</a:p>
                      </a:txBody>
                      <a:tcPr marL="9108" marR="9108" marT="9108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7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</a:p>
                      </a:txBody>
                      <a:tcPr marL="9108" marR="9108" marT="9108" marB="0" anchor="b"/>
                    </a:tc>
                    <a:extLst>
                      <a:ext uri="{0D108BD9-81ED-4DB2-BD59-A6C34878D82A}">
                        <a16:rowId xmlns:a16="http://schemas.microsoft.com/office/drawing/2014/main" val="1047895266"/>
                      </a:ext>
                    </a:extLst>
                  </a:tr>
                  <a:tr h="314072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7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-1</a:t>
                          </a:r>
                        </a:p>
                      </a:txBody>
                      <a:tcPr marL="9108" marR="9108" marT="9108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7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-13</a:t>
                          </a:r>
                        </a:p>
                      </a:txBody>
                      <a:tcPr marL="9108" marR="9108" marT="9108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6</a:t>
                          </a:r>
                        </a:p>
                      </a:txBody>
                      <a:tcPr marL="9108" marR="9108" marT="9108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7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</a:t>
                          </a:r>
                        </a:p>
                      </a:txBody>
                      <a:tcPr marL="9108" marR="9108" marT="9108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7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</a:p>
                      </a:txBody>
                      <a:tcPr marL="9108" marR="9108" marT="9108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7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</a:p>
                      </a:txBody>
                      <a:tcPr marL="9108" marR="9108" marT="9108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7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29</a:t>
                          </a:r>
                        </a:p>
                      </a:txBody>
                      <a:tcPr marL="9108" marR="9108" marT="9108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7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24</a:t>
                          </a:r>
                        </a:p>
                      </a:txBody>
                      <a:tcPr marL="9108" marR="9108" marT="9108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7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</a:p>
                      </a:txBody>
                      <a:tcPr marL="9108" marR="9108" marT="9108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</a:p>
                      </a:txBody>
                      <a:tcPr marL="9108" marR="9108" marT="9108" marB="0" anchor="b"/>
                    </a:tc>
                    <a:extLst>
                      <a:ext uri="{0D108BD9-81ED-4DB2-BD59-A6C34878D82A}">
                        <a16:rowId xmlns:a16="http://schemas.microsoft.com/office/drawing/2014/main" val="408544605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Table 11">
                <a:extLst>
                  <a:ext uri="{FF2B5EF4-FFF2-40B4-BE49-F238E27FC236}">
                    <a16:creationId xmlns:a16="http://schemas.microsoft.com/office/drawing/2014/main" id="{AD251046-C95A-4720-ACBA-89D6F13D682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1069260"/>
                  </p:ext>
                </p:extLst>
              </p:nvPr>
            </p:nvGraphicFramePr>
            <p:xfrm>
              <a:off x="1355790" y="5032275"/>
              <a:ext cx="5269454" cy="1255426"/>
            </p:xfrm>
            <a:graphic>
              <a:graphicData uri="http://schemas.openxmlformats.org/drawingml/2006/table">
                <a:tbl>
                  <a:tblPr firstRow="1" bandRow="1">
                    <a:tableStyleId>{68D230F3-CF80-4859-8CE7-A43EE81993B5}</a:tableStyleId>
                  </a:tblPr>
                  <a:tblGrid>
                    <a:gridCol w="419285">
                      <a:extLst>
                        <a:ext uri="{9D8B030D-6E8A-4147-A177-3AD203B41FA5}">
                          <a16:colId xmlns:a16="http://schemas.microsoft.com/office/drawing/2014/main" val="1764962429"/>
                        </a:ext>
                      </a:extLst>
                    </a:gridCol>
                    <a:gridCol w="514437">
                      <a:extLst>
                        <a:ext uri="{9D8B030D-6E8A-4147-A177-3AD203B41FA5}">
                          <a16:colId xmlns:a16="http://schemas.microsoft.com/office/drawing/2014/main" val="2750718527"/>
                        </a:ext>
                      </a:extLst>
                    </a:gridCol>
                    <a:gridCol w="641408">
                      <a:extLst>
                        <a:ext uri="{9D8B030D-6E8A-4147-A177-3AD203B41FA5}">
                          <a16:colId xmlns:a16="http://schemas.microsoft.com/office/drawing/2014/main" val="531350942"/>
                        </a:ext>
                      </a:extLst>
                    </a:gridCol>
                    <a:gridCol w="563865">
                      <a:extLst>
                        <a:ext uri="{9D8B030D-6E8A-4147-A177-3AD203B41FA5}">
                          <a16:colId xmlns:a16="http://schemas.microsoft.com/office/drawing/2014/main" val="506893897"/>
                        </a:ext>
                      </a:extLst>
                    </a:gridCol>
                    <a:gridCol w="731519">
                      <a:extLst>
                        <a:ext uri="{9D8B030D-6E8A-4147-A177-3AD203B41FA5}">
                          <a16:colId xmlns:a16="http://schemas.microsoft.com/office/drawing/2014/main" val="1037907907"/>
                        </a:ext>
                      </a:extLst>
                    </a:gridCol>
                    <a:gridCol w="525367">
                      <a:extLst>
                        <a:ext uri="{9D8B030D-6E8A-4147-A177-3AD203B41FA5}">
                          <a16:colId xmlns:a16="http://schemas.microsoft.com/office/drawing/2014/main" val="1120567123"/>
                        </a:ext>
                      </a:extLst>
                    </a:gridCol>
                    <a:gridCol w="443939">
                      <a:extLst>
                        <a:ext uri="{9D8B030D-6E8A-4147-A177-3AD203B41FA5}">
                          <a16:colId xmlns:a16="http://schemas.microsoft.com/office/drawing/2014/main" val="672863416"/>
                        </a:ext>
                      </a:extLst>
                    </a:gridCol>
                    <a:gridCol w="405988">
                      <a:extLst>
                        <a:ext uri="{9D8B030D-6E8A-4147-A177-3AD203B41FA5}">
                          <a16:colId xmlns:a16="http://schemas.microsoft.com/office/drawing/2014/main" val="926961639"/>
                        </a:ext>
                      </a:extLst>
                    </a:gridCol>
                    <a:gridCol w="391414">
                      <a:extLst>
                        <a:ext uri="{9D8B030D-6E8A-4147-A177-3AD203B41FA5}">
                          <a16:colId xmlns:a16="http://schemas.microsoft.com/office/drawing/2014/main" val="330576797"/>
                        </a:ext>
                      </a:extLst>
                    </a:gridCol>
                    <a:gridCol w="632232">
                      <a:extLst>
                        <a:ext uri="{9D8B030D-6E8A-4147-A177-3AD203B41FA5}">
                          <a16:colId xmlns:a16="http://schemas.microsoft.com/office/drawing/2014/main" val="3338011527"/>
                        </a:ext>
                      </a:extLst>
                    </a:gridCol>
                  </a:tblGrid>
                  <a:tr h="31321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08" marR="9108" marT="9108" marB="0" anchor="ctr">
                        <a:blipFill>
                          <a:blip r:embed="rId11"/>
                          <a:stretch>
                            <a:fillRect t="-1923" r="-1155072" b="-3365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08" marR="9108" marT="9108" marB="0" anchor="ctr">
                        <a:blipFill>
                          <a:blip r:embed="rId11"/>
                          <a:stretch>
                            <a:fillRect l="-82143" t="-1923" r="-848810" b="-3365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08" marR="9108" marT="9108" marB="0" anchor="ctr">
                        <a:blipFill>
                          <a:blip r:embed="rId11"/>
                          <a:stretch>
                            <a:fillRect l="-144340" t="-1923" r="-572642" b="-3365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08" marR="9108" marT="9108" marB="0" anchor="ctr">
                        <a:blipFill>
                          <a:blip r:embed="rId11"/>
                          <a:stretch>
                            <a:fillRect l="-281522" t="-1923" r="-559783" b="-3365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08" marR="9108" marT="9108" marB="0" anchor="ctr">
                        <a:blipFill>
                          <a:blip r:embed="rId11"/>
                          <a:stretch>
                            <a:fillRect l="-292500" t="-1923" r="-329167" b="-3365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08" marR="9108" marT="9108" marB="0" anchor="ctr">
                        <a:blipFill>
                          <a:blip r:embed="rId11"/>
                          <a:stretch>
                            <a:fillRect l="-547674" t="-1923" r="-359302" b="-3365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08" marR="9108" marT="9108" marB="0" anchor="ctr">
                        <a:blipFill>
                          <a:blip r:embed="rId11"/>
                          <a:stretch>
                            <a:fillRect l="-763014" t="-1923" r="-323288" b="-3365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08" marR="9108" marT="9108" marB="0" anchor="ctr">
                        <a:blipFill>
                          <a:blip r:embed="rId11"/>
                          <a:stretch>
                            <a:fillRect l="-940299" t="-1923" r="-252239" b="-3365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08" marR="9108" marT="9108" marB="0" anchor="ctr">
                        <a:blipFill>
                          <a:blip r:embed="rId11"/>
                          <a:stretch>
                            <a:fillRect l="-1089063" t="-1923" r="-164063" b="-3365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08" marR="9108" marT="9108" marB="0" anchor="ctr">
                        <a:blipFill>
                          <a:blip r:embed="rId11"/>
                          <a:stretch>
                            <a:fillRect l="-731731" t="-1923" r="-962" b="-33653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49362723"/>
                      </a:ext>
                    </a:extLst>
                  </a:tr>
                  <a:tr h="314072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7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-1</a:t>
                          </a:r>
                        </a:p>
                      </a:txBody>
                      <a:tcPr marL="9108" marR="9108" marT="9108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7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-12</a:t>
                          </a:r>
                        </a:p>
                      </a:txBody>
                      <a:tcPr marL="9108" marR="9108" marT="9108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7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6</a:t>
                          </a:r>
                        </a:p>
                      </a:txBody>
                      <a:tcPr marL="9108" marR="9108" marT="9108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7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</a:p>
                      </a:txBody>
                      <a:tcPr marL="9108" marR="9108" marT="9108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7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</a:p>
                      </a:txBody>
                      <a:tcPr marL="9108" marR="9108" marT="9108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7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</a:p>
                      </a:txBody>
                      <a:tcPr marL="9108" marR="9108" marT="9108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7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30</a:t>
                          </a:r>
                        </a:p>
                      </a:txBody>
                      <a:tcPr marL="9108" marR="9108" marT="9108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24</a:t>
                          </a:r>
                        </a:p>
                      </a:txBody>
                      <a:tcPr marL="9108" marR="9108" marT="9108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7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</a:p>
                      </a:txBody>
                      <a:tcPr marL="9108" marR="9108" marT="9108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7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</a:p>
                      </a:txBody>
                      <a:tcPr marL="9108" marR="9108" marT="9108" marB="0" anchor="b"/>
                    </a:tc>
                    <a:extLst>
                      <a:ext uri="{0D108BD9-81ED-4DB2-BD59-A6C34878D82A}">
                        <a16:rowId xmlns:a16="http://schemas.microsoft.com/office/drawing/2014/main" val="3367422142"/>
                      </a:ext>
                    </a:extLst>
                  </a:tr>
                  <a:tr h="314072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7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-1</a:t>
                          </a:r>
                        </a:p>
                      </a:txBody>
                      <a:tcPr marL="9108" marR="9108" marT="9108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7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-4</a:t>
                          </a:r>
                        </a:p>
                      </a:txBody>
                      <a:tcPr marL="9108" marR="9108" marT="9108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7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</a:t>
                          </a:r>
                        </a:p>
                      </a:txBody>
                      <a:tcPr marL="9108" marR="9108" marT="9108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7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</a:p>
                      </a:txBody>
                      <a:tcPr marL="9108" marR="9108" marT="9108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7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</a:p>
                      </a:txBody>
                      <a:tcPr marL="9108" marR="9108" marT="9108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7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</a:p>
                      </a:txBody>
                      <a:tcPr marL="9108" marR="9108" marT="9108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7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9</a:t>
                          </a:r>
                        </a:p>
                      </a:txBody>
                      <a:tcPr marL="9108" marR="9108" marT="9108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8</a:t>
                          </a:r>
                        </a:p>
                      </a:txBody>
                      <a:tcPr marL="9108" marR="9108" marT="9108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7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</a:p>
                      </a:txBody>
                      <a:tcPr marL="9108" marR="9108" marT="9108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7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</a:p>
                      </a:txBody>
                      <a:tcPr marL="9108" marR="9108" marT="9108" marB="0" anchor="b"/>
                    </a:tc>
                    <a:extLst>
                      <a:ext uri="{0D108BD9-81ED-4DB2-BD59-A6C34878D82A}">
                        <a16:rowId xmlns:a16="http://schemas.microsoft.com/office/drawing/2014/main" val="1047895266"/>
                      </a:ext>
                    </a:extLst>
                  </a:tr>
                  <a:tr h="314072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7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-1</a:t>
                          </a:r>
                        </a:p>
                      </a:txBody>
                      <a:tcPr marL="9108" marR="9108" marT="9108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7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-13</a:t>
                          </a:r>
                        </a:p>
                      </a:txBody>
                      <a:tcPr marL="9108" marR="9108" marT="9108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6</a:t>
                          </a:r>
                        </a:p>
                      </a:txBody>
                      <a:tcPr marL="9108" marR="9108" marT="9108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7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</a:t>
                          </a:r>
                        </a:p>
                      </a:txBody>
                      <a:tcPr marL="9108" marR="9108" marT="9108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7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</a:p>
                      </a:txBody>
                      <a:tcPr marL="9108" marR="9108" marT="9108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7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</a:p>
                      </a:txBody>
                      <a:tcPr marL="9108" marR="9108" marT="9108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7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29</a:t>
                          </a:r>
                        </a:p>
                      </a:txBody>
                      <a:tcPr marL="9108" marR="9108" marT="9108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7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24</a:t>
                          </a:r>
                        </a:p>
                      </a:txBody>
                      <a:tcPr marL="9108" marR="9108" marT="9108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7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</a:p>
                      </a:txBody>
                      <a:tcPr marL="9108" marR="9108" marT="9108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</a:p>
                      </a:txBody>
                      <a:tcPr marL="9108" marR="9108" marT="9108" marB="0" anchor="b"/>
                    </a:tc>
                    <a:extLst>
                      <a:ext uri="{0D108BD9-81ED-4DB2-BD59-A6C34878D82A}">
                        <a16:rowId xmlns:a16="http://schemas.microsoft.com/office/drawing/2014/main" val="408544605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" name="Table 13">
                <a:extLst>
                  <a:ext uri="{FF2B5EF4-FFF2-40B4-BE49-F238E27FC236}">
                    <a16:creationId xmlns:a16="http://schemas.microsoft.com/office/drawing/2014/main" id="{08EFF3B0-A5A5-4492-8D2E-703A50A47C1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50933990"/>
                  </p:ext>
                </p:extLst>
              </p:nvPr>
            </p:nvGraphicFramePr>
            <p:xfrm>
              <a:off x="1338350" y="6746040"/>
              <a:ext cx="5269454" cy="1255426"/>
            </p:xfrm>
            <a:graphic>
              <a:graphicData uri="http://schemas.openxmlformats.org/drawingml/2006/table">
                <a:tbl>
                  <a:tblPr firstRow="1" bandRow="1">
                    <a:tableStyleId>{68D230F3-CF80-4859-8CE7-A43EE81993B5}</a:tableStyleId>
                  </a:tblPr>
                  <a:tblGrid>
                    <a:gridCol w="419285">
                      <a:extLst>
                        <a:ext uri="{9D8B030D-6E8A-4147-A177-3AD203B41FA5}">
                          <a16:colId xmlns:a16="http://schemas.microsoft.com/office/drawing/2014/main" val="1764962429"/>
                        </a:ext>
                      </a:extLst>
                    </a:gridCol>
                    <a:gridCol w="514437">
                      <a:extLst>
                        <a:ext uri="{9D8B030D-6E8A-4147-A177-3AD203B41FA5}">
                          <a16:colId xmlns:a16="http://schemas.microsoft.com/office/drawing/2014/main" val="2750718527"/>
                        </a:ext>
                      </a:extLst>
                    </a:gridCol>
                    <a:gridCol w="641408">
                      <a:extLst>
                        <a:ext uri="{9D8B030D-6E8A-4147-A177-3AD203B41FA5}">
                          <a16:colId xmlns:a16="http://schemas.microsoft.com/office/drawing/2014/main" val="531350942"/>
                        </a:ext>
                      </a:extLst>
                    </a:gridCol>
                    <a:gridCol w="563865">
                      <a:extLst>
                        <a:ext uri="{9D8B030D-6E8A-4147-A177-3AD203B41FA5}">
                          <a16:colId xmlns:a16="http://schemas.microsoft.com/office/drawing/2014/main" val="506893897"/>
                        </a:ext>
                      </a:extLst>
                    </a:gridCol>
                    <a:gridCol w="731519">
                      <a:extLst>
                        <a:ext uri="{9D8B030D-6E8A-4147-A177-3AD203B41FA5}">
                          <a16:colId xmlns:a16="http://schemas.microsoft.com/office/drawing/2014/main" val="1037907907"/>
                        </a:ext>
                      </a:extLst>
                    </a:gridCol>
                    <a:gridCol w="525367">
                      <a:extLst>
                        <a:ext uri="{9D8B030D-6E8A-4147-A177-3AD203B41FA5}">
                          <a16:colId xmlns:a16="http://schemas.microsoft.com/office/drawing/2014/main" val="1120567123"/>
                        </a:ext>
                      </a:extLst>
                    </a:gridCol>
                    <a:gridCol w="443939">
                      <a:extLst>
                        <a:ext uri="{9D8B030D-6E8A-4147-A177-3AD203B41FA5}">
                          <a16:colId xmlns:a16="http://schemas.microsoft.com/office/drawing/2014/main" val="672863416"/>
                        </a:ext>
                      </a:extLst>
                    </a:gridCol>
                    <a:gridCol w="405988">
                      <a:extLst>
                        <a:ext uri="{9D8B030D-6E8A-4147-A177-3AD203B41FA5}">
                          <a16:colId xmlns:a16="http://schemas.microsoft.com/office/drawing/2014/main" val="926961639"/>
                        </a:ext>
                      </a:extLst>
                    </a:gridCol>
                    <a:gridCol w="391414">
                      <a:extLst>
                        <a:ext uri="{9D8B030D-6E8A-4147-A177-3AD203B41FA5}">
                          <a16:colId xmlns:a16="http://schemas.microsoft.com/office/drawing/2014/main" val="330576797"/>
                        </a:ext>
                      </a:extLst>
                    </a:gridCol>
                    <a:gridCol w="632232">
                      <a:extLst>
                        <a:ext uri="{9D8B030D-6E8A-4147-A177-3AD203B41FA5}">
                          <a16:colId xmlns:a16="http://schemas.microsoft.com/office/drawing/2014/main" val="3338011527"/>
                        </a:ext>
                      </a:extLst>
                    </a:gridCol>
                  </a:tblGrid>
                  <a:tr h="268956"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7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7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1700" b="0" i="1" smtClean="0">
                                        <a:latin typeface="Cambria Math" panose="02040503050406030204" pitchFamily="18" charset="0"/>
                                      </a:rPr>
                                      <m:t>𝑂𝐶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7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9108" marR="9108" marT="9108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7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7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17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700" b="0" i="1" smtClean="0">
                                            <a:latin typeface="Cambria Math" panose="02040503050406030204" pitchFamily="18" charset="0"/>
                                          </a:rPr>
                                          <m:t>𝐻</m:t>
                                        </m:r>
                                      </m:e>
                                      <m:sub>
                                        <m:r>
                                          <a:rPr lang="en-US" sz="17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en-US" sz="1700" b="0" i="1" smtClean="0">
                                        <a:latin typeface="Cambria Math" panose="02040503050406030204" pitchFamily="18" charset="0"/>
                                      </a:rPr>
                                      <m:t>𝑂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7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9108" marR="9108" marT="9108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7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7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sSubSup>
                                      <m:sSubSupPr>
                                        <m:ctrlPr>
                                          <a:rPr lang="en-US" sz="17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700" b="0" i="1" smtClean="0">
                                            <a:latin typeface="Cambria Math" panose="02040503050406030204" pitchFamily="18" charset="0"/>
                                          </a:rPr>
                                          <m:t>𝐻𝐶𝑂</m:t>
                                        </m:r>
                                      </m:e>
                                      <m:sub>
                                        <m:r>
                                          <a:rPr lang="en-US" sz="17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  <m:sup>
                                        <m:r>
                                          <a:rPr lang="en-US" sz="1700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</m:sup>
                                    </m:sSubSup>
                                  </m:sub>
                                </m:sSub>
                              </m:oMath>
                            </m:oMathPara>
                          </a14:m>
                          <a:endParaRPr lang="en-US" sz="17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9108" marR="9108" marT="9108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7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7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sSubSup>
                                      <m:sSubSupPr>
                                        <m:ctrlPr>
                                          <a:rPr lang="en-US" sz="17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700" b="0" i="1" smtClean="0">
                                            <a:latin typeface="Cambria Math" panose="02040503050406030204" pitchFamily="18" charset="0"/>
                                          </a:rPr>
                                          <m:t>𝑁𝐻</m:t>
                                        </m:r>
                                      </m:e>
                                      <m:sub>
                                        <m:r>
                                          <a:rPr lang="en-US" sz="1700" b="0" i="1" smtClean="0">
                                            <a:latin typeface="Cambria Math" panose="02040503050406030204" pitchFamily="18" charset="0"/>
                                          </a:rPr>
                                          <m:t>4</m:t>
                                        </m:r>
                                      </m:sub>
                                      <m:sup>
                                        <m:r>
                                          <a:rPr lang="en-US" sz="1700" b="0" i="1" smtClean="0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</m:sup>
                                    </m:sSubSup>
                                  </m:sub>
                                </m:sSub>
                              </m:oMath>
                            </m:oMathPara>
                          </a14:m>
                          <a:endParaRPr lang="en-US" sz="17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9108" marR="9108" marT="9108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7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7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sSubSup>
                                      <m:sSubSupPr>
                                        <m:ctrlPr>
                                          <a:rPr lang="en-US" sz="17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700" b="0" i="1" smtClean="0">
                                            <a:latin typeface="Cambria Math" panose="02040503050406030204" pitchFamily="18" charset="0"/>
                                          </a:rPr>
                                          <m:t>𝐻𝑃𝑂</m:t>
                                        </m:r>
                                      </m:e>
                                      <m:sub>
                                        <m:r>
                                          <a:rPr lang="en-US" sz="1700" b="0" i="1" smtClean="0">
                                            <a:latin typeface="Cambria Math" panose="02040503050406030204" pitchFamily="18" charset="0"/>
                                          </a:rPr>
                                          <m:t>4</m:t>
                                        </m:r>
                                      </m:sub>
                                      <m:sup>
                                        <m:r>
                                          <a:rPr lang="en-US" sz="1700" b="0" i="1" smtClean="0">
                                            <a:latin typeface="Cambria Math" panose="02040503050406030204" pitchFamily="18" charset="0"/>
                                          </a:rPr>
                                          <m:t>2−</m:t>
                                        </m:r>
                                      </m:sup>
                                    </m:sSubSup>
                                  </m:sub>
                                </m:sSub>
                              </m:oMath>
                            </m:oMathPara>
                          </a14:m>
                          <a:endParaRPr lang="en-US" sz="17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9108" marR="9108" marT="9108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7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7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sSup>
                                      <m:sSupPr>
                                        <m:ctrlPr>
                                          <a:rPr lang="en-US" sz="17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700" b="0" i="1" smtClean="0">
                                            <a:latin typeface="Cambria Math" panose="02040503050406030204" pitchFamily="18" charset="0"/>
                                          </a:rPr>
                                          <m:t>𝐻𝑆</m:t>
                                        </m:r>
                                      </m:e>
                                      <m:sup>
                                        <m:r>
                                          <a:rPr lang="en-US" sz="1700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</m:sup>
                                    </m:sSup>
                                  </m:sub>
                                </m:sSub>
                              </m:oMath>
                            </m:oMathPara>
                          </a14:m>
                          <a:endParaRPr lang="en-US" sz="17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9108" marR="9108" marT="9108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7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7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sSup>
                                      <m:sSupPr>
                                        <m:ctrlPr>
                                          <a:rPr lang="en-US" sz="17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700" b="0" i="1" smtClean="0">
                                            <a:latin typeface="Cambria Math" panose="02040503050406030204" pitchFamily="18" charset="0"/>
                                          </a:rPr>
                                          <m:t>𝐻</m:t>
                                        </m:r>
                                      </m:e>
                                      <m:sup>
                                        <m:r>
                                          <a:rPr lang="en-US" sz="1700" b="0" i="1" smtClean="0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</m:sup>
                                    </m:sSup>
                                  </m:sub>
                                </m:sSub>
                              </m:oMath>
                            </m:oMathPara>
                          </a14:m>
                          <a:endParaRPr lang="en-US" sz="17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9108" marR="9108" marT="9108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7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7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sSup>
                                      <m:sSupPr>
                                        <m:ctrlPr>
                                          <a:rPr lang="en-US" sz="17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700" b="0" i="1" smtClean="0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r>
                                          <a:rPr lang="en-US" sz="1700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</m:sup>
                                    </m:sSup>
                                  </m:sub>
                                </m:sSub>
                              </m:oMath>
                            </m:oMathPara>
                          </a14:m>
                          <a:endParaRPr lang="en-US" sz="17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9108" marR="9108" marT="9108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7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7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17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700" b="0" i="1" smtClean="0">
                                            <a:latin typeface="Cambria Math" panose="02040503050406030204" pitchFamily="18" charset="0"/>
                                          </a:rPr>
                                          <m:t>𝑂</m:t>
                                        </m:r>
                                      </m:e>
                                      <m:sub>
                                        <m:r>
                                          <a:rPr lang="en-US" sz="17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sub>
                                </m:sSub>
                              </m:oMath>
                            </m:oMathPara>
                          </a14:m>
                          <a:endParaRPr lang="en-US" sz="17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9108" marR="9108" marT="9108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7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7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1700" b="0" i="1" smtClean="0">
                                        <a:latin typeface="Cambria Math" panose="02040503050406030204" pitchFamily="18" charset="0"/>
                                      </a:rPr>
                                      <m:t>𝐵𝑖𝑜𝑚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7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9108" marR="9108" marT="9108" marB="0" anchor="ctr"/>
                    </a:tc>
                    <a:extLst>
                      <a:ext uri="{0D108BD9-81ED-4DB2-BD59-A6C34878D82A}">
                        <a16:rowId xmlns:a16="http://schemas.microsoft.com/office/drawing/2014/main" val="2249362723"/>
                      </a:ext>
                    </a:extLst>
                  </a:tr>
                  <a:tr h="314072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7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</a:p>
                      </a:txBody>
                      <a:tcPr marL="9108" marR="9108" marT="9108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7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</a:t>
                          </a:r>
                        </a:p>
                      </a:txBody>
                      <a:tcPr marL="9108" marR="9108" marT="9108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7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</a:p>
                      </a:txBody>
                      <a:tcPr marL="9108" marR="9108" marT="9108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7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</a:p>
                      </a:txBody>
                      <a:tcPr marL="9108" marR="9108" marT="9108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7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</a:p>
                      </a:txBody>
                      <a:tcPr marL="9108" marR="9108" marT="9108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7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</a:p>
                      </a:txBody>
                      <a:tcPr marL="9108" marR="9108" marT="9108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7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-4</a:t>
                          </a:r>
                        </a:p>
                      </a:txBody>
                      <a:tcPr marL="9108" marR="9108" marT="9108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7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-4</a:t>
                          </a:r>
                        </a:p>
                      </a:txBody>
                      <a:tcPr marL="9108" marR="9108" marT="9108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7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-1</a:t>
                          </a:r>
                        </a:p>
                      </a:txBody>
                      <a:tcPr marL="9108" marR="9108" marT="9108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7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</a:p>
                      </a:txBody>
                      <a:tcPr marL="9108" marR="9108" marT="9108" marB="0" anchor="ctr"/>
                    </a:tc>
                    <a:extLst>
                      <a:ext uri="{0D108BD9-81ED-4DB2-BD59-A6C34878D82A}">
                        <a16:rowId xmlns:a16="http://schemas.microsoft.com/office/drawing/2014/main" val="3367422142"/>
                      </a:ext>
                    </a:extLst>
                  </a:tr>
                  <a:tr h="314072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7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</a:p>
                      </a:txBody>
                      <a:tcPr marL="9108" marR="9108" marT="9108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7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</a:t>
                          </a:r>
                        </a:p>
                      </a:txBody>
                      <a:tcPr marL="9108" marR="9108" marT="9108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7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</a:p>
                      </a:txBody>
                      <a:tcPr marL="9108" marR="9108" marT="9108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7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</a:p>
                      </a:txBody>
                      <a:tcPr marL="9108" marR="9108" marT="9108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7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</a:p>
                      </a:txBody>
                      <a:tcPr marL="9108" marR="9108" marT="9108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7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</a:p>
                      </a:txBody>
                      <a:tcPr marL="9108" marR="9108" marT="9108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7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-4</a:t>
                          </a:r>
                        </a:p>
                      </a:txBody>
                      <a:tcPr marL="9108" marR="9108" marT="9108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7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-4</a:t>
                          </a:r>
                        </a:p>
                      </a:txBody>
                      <a:tcPr marL="9108" marR="9108" marT="9108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7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-1</a:t>
                          </a:r>
                        </a:p>
                      </a:txBody>
                      <a:tcPr marL="9108" marR="9108" marT="9108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7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</a:p>
                      </a:txBody>
                      <a:tcPr marL="9108" marR="9108" marT="9108" marB="0" anchor="ctr"/>
                    </a:tc>
                    <a:extLst>
                      <a:ext uri="{0D108BD9-81ED-4DB2-BD59-A6C34878D82A}">
                        <a16:rowId xmlns:a16="http://schemas.microsoft.com/office/drawing/2014/main" val="1047895266"/>
                      </a:ext>
                    </a:extLst>
                  </a:tr>
                  <a:tr h="314072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7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</a:p>
                      </a:txBody>
                      <a:tcPr marL="9108" marR="9108" marT="9108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7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</a:t>
                          </a:r>
                        </a:p>
                      </a:txBody>
                      <a:tcPr marL="9108" marR="9108" marT="9108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7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</a:p>
                      </a:txBody>
                      <a:tcPr marL="9108" marR="9108" marT="9108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7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</a:p>
                      </a:txBody>
                      <a:tcPr marL="9108" marR="9108" marT="9108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7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</a:p>
                      </a:txBody>
                      <a:tcPr marL="9108" marR="9108" marT="9108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7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</a:p>
                      </a:txBody>
                      <a:tcPr marL="9108" marR="9108" marT="9108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7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-4</a:t>
                          </a:r>
                        </a:p>
                      </a:txBody>
                      <a:tcPr marL="9108" marR="9108" marT="9108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7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-4</a:t>
                          </a:r>
                        </a:p>
                      </a:txBody>
                      <a:tcPr marL="9108" marR="9108" marT="9108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-1</a:t>
                          </a:r>
                        </a:p>
                      </a:txBody>
                      <a:tcPr marL="9108" marR="9108" marT="9108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</a:p>
                      </a:txBody>
                      <a:tcPr marL="9108" marR="9108" marT="9108" marB="0" anchor="ctr"/>
                    </a:tc>
                    <a:extLst>
                      <a:ext uri="{0D108BD9-81ED-4DB2-BD59-A6C34878D82A}">
                        <a16:rowId xmlns:a16="http://schemas.microsoft.com/office/drawing/2014/main" val="408544605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" name="Table 13">
                <a:extLst>
                  <a:ext uri="{FF2B5EF4-FFF2-40B4-BE49-F238E27FC236}">
                    <a16:creationId xmlns:a16="http://schemas.microsoft.com/office/drawing/2014/main" id="{08EFF3B0-A5A5-4492-8D2E-703A50A47C1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50933990"/>
                  </p:ext>
                </p:extLst>
              </p:nvPr>
            </p:nvGraphicFramePr>
            <p:xfrm>
              <a:off x="1338350" y="6746040"/>
              <a:ext cx="5269454" cy="1255426"/>
            </p:xfrm>
            <a:graphic>
              <a:graphicData uri="http://schemas.openxmlformats.org/drawingml/2006/table">
                <a:tbl>
                  <a:tblPr firstRow="1" bandRow="1">
                    <a:tableStyleId>{68D230F3-CF80-4859-8CE7-A43EE81993B5}</a:tableStyleId>
                  </a:tblPr>
                  <a:tblGrid>
                    <a:gridCol w="419285">
                      <a:extLst>
                        <a:ext uri="{9D8B030D-6E8A-4147-A177-3AD203B41FA5}">
                          <a16:colId xmlns:a16="http://schemas.microsoft.com/office/drawing/2014/main" val="1764962429"/>
                        </a:ext>
                      </a:extLst>
                    </a:gridCol>
                    <a:gridCol w="514437">
                      <a:extLst>
                        <a:ext uri="{9D8B030D-6E8A-4147-A177-3AD203B41FA5}">
                          <a16:colId xmlns:a16="http://schemas.microsoft.com/office/drawing/2014/main" val="2750718527"/>
                        </a:ext>
                      </a:extLst>
                    </a:gridCol>
                    <a:gridCol w="641408">
                      <a:extLst>
                        <a:ext uri="{9D8B030D-6E8A-4147-A177-3AD203B41FA5}">
                          <a16:colId xmlns:a16="http://schemas.microsoft.com/office/drawing/2014/main" val="531350942"/>
                        </a:ext>
                      </a:extLst>
                    </a:gridCol>
                    <a:gridCol w="563865">
                      <a:extLst>
                        <a:ext uri="{9D8B030D-6E8A-4147-A177-3AD203B41FA5}">
                          <a16:colId xmlns:a16="http://schemas.microsoft.com/office/drawing/2014/main" val="506893897"/>
                        </a:ext>
                      </a:extLst>
                    </a:gridCol>
                    <a:gridCol w="731519">
                      <a:extLst>
                        <a:ext uri="{9D8B030D-6E8A-4147-A177-3AD203B41FA5}">
                          <a16:colId xmlns:a16="http://schemas.microsoft.com/office/drawing/2014/main" val="1037907907"/>
                        </a:ext>
                      </a:extLst>
                    </a:gridCol>
                    <a:gridCol w="525367">
                      <a:extLst>
                        <a:ext uri="{9D8B030D-6E8A-4147-A177-3AD203B41FA5}">
                          <a16:colId xmlns:a16="http://schemas.microsoft.com/office/drawing/2014/main" val="1120567123"/>
                        </a:ext>
                      </a:extLst>
                    </a:gridCol>
                    <a:gridCol w="443939">
                      <a:extLst>
                        <a:ext uri="{9D8B030D-6E8A-4147-A177-3AD203B41FA5}">
                          <a16:colId xmlns:a16="http://schemas.microsoft.com/office/drawing/2014/main" val="672863416"/>
                        </a:ext>
                      </a:extLst>
                    </a:gridCol>
                    <a:gridCol w="405988">
                      <a:extLst>
                        <a:ext uri="{9D8B030D-6E8A-4147-A177-3AD203B41FA5}">
                          <a16:colId xmlns:a16="http://schemas.microsoft.com/office/drawing/2014/main" val="926961639"/>
                        </a:ext>
                      </a:extLst>
                    </a:gridCol>
                    <a:gridCol w="391414">
                      <a:extLst>
                        <a:ext uri="{9D8B030D-6E8A-4147-A177-3AD203B41FA5}">
                          <a16:colId xmlns:a16="http://schemas.microsoft.com/office/drawing/2014/main" val="330576797"/>
                        </a:ext>
                      </a:extLst>
                    </a:gridCol>
                    <a:gridCol w="632232">
                      <a:extLst>
                        <a:ext uri="{9D8B030D-6E8A-4147-A177-3AD203B41FA5}">
                          <a16:colId xmlns:a16="http://schemas.microsoft.com/office/drawing/2014/main" val="3338011527"/>
                        </a:ext>
                      </a:extLst>
                    </a:gridCol>
                  </a:tblGrid>
                  <a:tr h="31321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08" marR="9108" marT="9108" marB="0" anchor="ctr">
                        <a:blipFill>
                          <a:blip r:embed="rId12"/>
                          <a:stretch>
                            <a:fillRect t="-1923" r="-1155072" b="-3307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08" marR="9108" marT="9108" marB="0" anchor="ctr">
                        <a:blipFill>
                          <a:blip r:embed="rId12"/>
                          <a:stretch>
                            <a:fillRect l="-82143" t="-1923" r="-848810" b="-3307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08" marR="9108" marT="9108" marB="0" anchor="ctr">
                        <a:blipFill>
                          <a:blip r:embed="rId12"/>
                          <a:stretch>
                            <a:fillRect l="-144340" t="-1923" r="-572642" b="-3307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08" marR="9108" marT="9108" marB="0" anchor="ctr">
                        <a:blipFill>
                          <a:blip r:embed="rId12"/>
                          <a:stretch>
                            <a:fillRect l="-281522" t="-1923" r="-559783" b="-3307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08" marR="9108" marT="9108" marB="0" anchor="ctr">
                        <a:blipFill>
                          <a:blip r:embed="rId12"/>
                          <a:stretch>
                            <a:fillRect l="-292500" t="-1923" r="-329167" b="-3307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08" marR="9108" marT="9108" marB="0" anchor="ctr">
                        <a:blipFill>
                          <a:blip r:embed="rId12"/>
                          <a:stretch>
                            <a:fillRect l="-547674" t="-1923" r="-359302" b="-3307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08" marR="9108" marT="9108" marB="0" anchor="ctr">
                        <a:blipFill>
                          <a:blip r:embed="rId12"/>
                          <a:stretch>
                            <a:fillRect l="-763014" t="-1923" r="-323288" b="-3307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08" marR="9108" marT="9108" marB="0" anchor="ctr">
                        <a:blipFill>
                          <a:blip r:embed="rId12"/>
                          <a:stretch>
                            <a:fillRect l="-940299" t="-1923" r="-252239" b="-3307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08" marR="9108" marT="9108" marB="0" anchor="ctr">
                        <a:blipFill>
                          <a:blip r:embed="rId12"/>
                          <a:stretch>
                            <a:fillRect l="-1089063" t="-1923" r="-164063" b="-3307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08" marR="9108" marT="9108" marB="0" anchor="ctr">
                        <a:blipFill>
                          <a:blip r:embed="rId12"/>
                          <a:stretch>
                            <a:fillRect l="-731731" t="-1923" r="-962" b="-33076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49362723"/>
                      </a:ext>
                    </a:extLst>
                  </a:tr>
                  <a:tr h="314072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7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</a:p>
                      </a:txBody>
                      <a:tcPr marL="9108" marR="9108" marT="9108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7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</a:t>
                          </a:r>
                        </a:p>
                      </a:txBody>
                      <a:tcPr marL="9108" marR="9108" marT="9108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7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</a:p>
                      </a:txBody>
                      <a:tcPr marL="9108" marR="9108" marT="9108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7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</a:p>
                      </a:txBody>
                      <a:tcPr marL="9108" marR="9108" marT="9108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7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</a:p>
                      </a:txBody>
                      <a:tcPr marL="9108" marR="9108" marT="9108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7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</a:p>
                      </a:txBody>
                      <a:tcPr marL="9108" marR="9108" marT="9108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7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-4</a:t>
                          </a:r>
                        </a:p>
                      </a:txBody>
                      <a:tcPr marL="9108" marR="9108" marT="9108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7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-4</a:t>
                          </a:r>
                        </a:p>
                      </a:txBody>
                      <a:tcPr marL="9108" marR="9108" marT="9108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7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-1</a:t>
                          </a:r>
                        </a:p>
                      </a:txBody>
                      <a:tcPr marL="9108" marR="9108" marT="9108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7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</a:p>
                      </a:txBody>
                      <a:tcPr marL="9108" marR="9108" marT="9108" marB="0" anchor="ctr"/>
                    </a:tc>
                    <a:extLst>
                      <a:ext uri="{0D108BD9-81ED-4DB2-BD59-A6C34878D82A}">
                        <a16:rowId xmlns:a16="http://schemas.microsoft.com/office/drawing/2014/main" val="3367422142"/>
                      </a:ext>
                    </a:extLst>
                  </a:tr>
                  <a:tr h="314072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7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</a:p>
                      </a:txBody>
                      <a:tcPr marL="9108" marR="9108" marT="9108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7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</a:t>
                          </a:r>
                        </a:p>
                      </a:txBody>
                      <a:tcPr marL="9108" marR="9108" marT="9108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7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</a:p>
                      </a:txBody>
                      <a:tcPr marL="9108" marR="9108" marT="9108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7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</a:p>
                      </a:txBody>
                      <a:tcPr marL="9108" marR="9108" marT="9108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7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</a:p>
                      </a:txBody>
                      <a:tcPr marL="9108" marR="9108" marT="9108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7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</a:p>
                      </a:txBody>
                      <a:tcPr marL="9108" marR="9108" marT="9108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7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-4</a:t>
                          </a:r>
                        </a:p>
                      </a:txBody>
                      <a:tcPr marL="9108" marR="9108" marT="9108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7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-4</a:t>
                          </a:r>
                        </a:p>
                      </a:txBody>
                      <a:tcPr marL="9108" marR="9108" marT="9108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7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-1</a:t>
                          </a:r>
                        </a:p>
                      </a:txBody>
                      <a:tcPr marL="9108" marR="9108" marT="9108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7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</a:p>
                      </a:txBody>
                      <a:tcPr marL="9108" marR="9108" marT="9108" marB="0" anchor="ctr"/>
                    </a:tc>
                    <a:extLst>
                      <a:ext uri="{0D108BD9-81ED-4DB2-BD59-A6C34878D82A}">
                        <a16:rowId xmlns:a16="http://schemas.microsoft.com/office/drawing/2014/main" val="1047895266"/>
                      </a:ext>
                    </a:extLst>
                  </a:tr>
                  <a:tr h="314072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7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</a:p>
                      </a:txBody>
                      <a:tcPr marL="9108" marR="9108" marT="9108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7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</a:t>
                          </a:r>
                        </a:p>
                      </a:txBody>
                      <a:tcPr marL="9108" marR="9108" marT="9108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7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</a:p>
                      </a:txBody>
                      <a:tcPr marL="9108" marR="9108" marT="9108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7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</a:p>
                      </a:txBody>
                      <a:tcPr marL="9108" marR="9108" marT="9108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7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</a:p>
                      </a:txBody>
                      <a:tcPr marL="9108" marR="9108" marT="9108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7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</a:p>
                      </a:txBody>
                      <a:tcPr marL="9108" marR="9108" marT="9108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7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-4</a:t>
                          </a:r>
                        </a:p>
                      </a:txBody>
                      <a:tcPr marL="9108" marR="9108" marT="9108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7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-4</a:t>
                          </a:r>
                        </a:p>
                      </a:txBody>
                      <a:tcPr marL="9108" marR="9108" marT="9108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-1</a:t>
                          </a:r>
                        </a:p>
                      </a:txBody>
                      <a:tcPr marL="9108" marR="9108" marT="9108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</a:p>
                      </a:txBody>
                      <a:tcPr marL="9108" marR="9108" marT="9108" marB="0" anchor="ctr"/>
                    </a:tc>
                    <a:extLst>
                      <a:ext uri="{0D108BD9-81ED-4DB2-BD59-A6C34878D82A}">
                        <a16:rowId xmlns:a16="http://schemas.microsoft.com/office/drawing/2014/main" val="408544605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6" name="Right Bracket 15">
            <a:extLst>
              <a:ext uri="{FF2B5EF4-FFF2-40B4-BE49-F238E27FC236}">
                <a16:creationId xmlns:a16="http://schemas.microsoft.com/office/drawing/2014/main" id="{4AAD92DE-681E-4D36-93B5-B51E4E7490D3}"/>
              </a:ext>
            </a:extLst>
          </p:cNvPr>
          <p:cNvSpPr/>
          <p:nvPr/>
        </p:nvSpPr>
        <p:spPr>
          <a:xfrm>
            <a:off x="7135948" y="5760719"/>
            <a:ext cx="232756" cy="1772875"/>
          </a:xfrm>
          <a:prstGeom prst="rightBracket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901A355C-7136-4357-BE4B-86AFF4E12F2A}"/>
              </a:ext>
            </a:extLst>
          </p:cNvPr>
          <p:cNvSpPr/>
          <p:nvPr/>
        </p:nvSpPr>
        <p:spPr>
          <a:xfrm>
            <a:off x="7460131" y="6369073"/>
            <a:ext cx="721010" cy="484632"/>
          </a:xfrm>
          <a:prstGeom prst="rightArrow">
            <a:avLst/>
          </a:prstGeom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8" name="Table 17">
                <a:extLst>
                  <a:ext uri="{FF2B5EF4-FFF2-40B4-BE49-F238E27FC236}">
                    <a16:creationId xmlns:a16="http://schemas.microsoft.com/office/drawing/2014/main" id="{15EFF9AA-4DE7-4FAE-9221-6F3F6A3DE04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87402554"/>
                  </p:ext>
                </p:extLst>
              </p:nvPr>
            </p:nvGraphicFramePr>
            <p:xfrm>
              <a:off x="8965789" y="5862222"/>
              <a:ext cx="5269454" cy="1255426"/>
            </p:xfrm>
            <a:graphic>
              <a:graphicData uri="http://schemas.openxmlformats.org/drawingml/2006/table">
                <a:tbl>
                  <a:tblPr firstRow="1" bandRow="1">
                    <a:tableStyleId>{68D230F3-CF80-4859-8CE7-A43EE81993B5}</a:tableStyleId>
                  </a:tblPr>
                  <a:tblGrid>
                    <a:gridCol w="419285">
                      <a:extLst>
                        <a:ext uri="{9D8B030D-6E8A-4147-A177-3AD203B41FA5}">
                          <a16:colId xmlns:a16="http://schemas.microsoft.com/office/drawing/2014/main" val="1764962429"/>
                        </a:ext>
                      </a:extLst>
                    </a:gridCol>
                    <a:gridCol w="514437">
                      <a:extLst>
                        <a:ext uri="{9D8B030D-6E8A-4147-A177-3AD203B41FA5}">
                          <a16:colId xmlns:a16="http://schemas.microsoft.com/office/drawing/2014/main" val="2750718527"/>
                        </a:ext>
                      </a:extLst>
                    </a:gridCol>
                    <a:gridCol w="641408">
                      <a:extLst>
                        <a:ext uri="{9D8B030D-6E8A-4147-A177-3AD203B41FA5}">
                          <a16:colId xmlns:a16="http://schemas.microsoft.com/office/drawing/2014/main" val="531350942"/>
                        </a:ext>
                      </a:extLst>
                    </a:gridCol>
                    <a:gridCol w="563865">
                      <a:extLst>
                        <a:ext uri="{9D8B030D-6E8A-4147-A177-3AD203B41FA5}">
                          <a16:colId xmlns:a16="http://schemas.microsoft.com/office/drawing/2014/main" val="506893897"/>
                        </a:ext>
                      </a:extLst>
                    </a:gridCol>
                    <a:gridCol w="731519">
                      <a:extLst>
                        <a:ext uri="{9D8B030D-6E8A-4147-A177-3AD203B41FA5}">
                          <a16:colId xmlns:a16="http://schemas.microsoft.com/office/drawing/2014/main" val="1037907907"/>
                        </a:ext>
                      </a:extLst>
                    </a:gridCol>
                    <a:gridCol w="525367">
                      <a:extLst>
                        <a:ext uri="{9D8B030D-6E8A-4147-A177-3AD203B41FA5}">
                          <a16:colId xmlns:a16="http://schemas.microsoft.com/office/drawing/2014/main" val="1120567123"/>
                        </a:ext>
                      </a:extLst>
                    </a:gridCol>
                    <a:gridCol w="443939">
                      <a:extLst>
                        <a:ext uri="{9D8B030D-6E8A-4147-A177-3AD203B41FA5}">
                          <a16:colId xmlns:a16="http://schemas.microsoft.com/office/drawing/2014/main" val="672863416"/>
                        </a:ext>
                      </a:extLst>
                    </a:gridCol>
                    <a:gridCol w="405988">
                      <a:extLst>
                        <a:ext uri="{9D8B030D-6E8A-4147-A177-3AD203B41FA5}">
                          <a16:colId xmlns:a16="http://schemas.microsoft.com/office/drawing/2014/main" val="926961639"/>
                        </a:ext>
                      </a:extLst>
                    </a:gridCol>
                    <a:gridCol w="391414">
                      <a:extLst>
                        <a:ext uri="{9D8B030D-6E8A-4147-A177-3AD203B41FA5}">
                          <a16:colId xmlns:a16="http://schemas.microsoft.com/office/drawing/2014/main" val="330576797"/>
                        </a:ext>
                      </a:extLst>
                    </a:gridCol>
                    <a:gridCol w="632232">
                      <a:extLst>
                        <a:ext uri="{9D8B030D-6E8A-4147-A177-3AD203B41FA5}">
                          <a16:colId xmlns:a16="http://schemas.microsoft.com/office/drawing/2014/main" val="3338011527"/>
                        </a:ext>
                      </a:extLst>
                    </a:gridCol>
                  </a:tblGrid>
                  <a:tr h="268956"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7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7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1700" b="0" i="1" smtClean="0">
                                        <a:latin typeface="Cambria Math" panose="02040503050406030204" pitchFamily="18" charset="0"/>
                                      </a:rPr>
                                      <m:t>𝑂𝐶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7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9108" marR="9108" marT="9108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7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7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17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700" b="0" i="1" smtClean="0">
                                            <a:latin typeface="Cambria Math" panose="02040503050406030204" pitchFamily="18" charset="0"/>
                                          </a:rPr>
                                          <m:t>𝐻</m:t>
                                        </m:r>
                                      </m:e>
                                      <m:sub>
                                        <m:r>
                                          <a:rPr lang="en-US" sz="17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en-US" sz="1700" b="0" i="1" smtClean="0">
                                        <a:latin typeface="Cambria Math" panose="02040503050406030204" pitchFamily="18" charset="0"/>
                                      </a:rPr>
                                      <m:t>𝑂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7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9108" marR="9108" marT="9108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7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7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sSubSup>
                                      <m:sSubSupPr>
                                        <m:ctrlPr>
                                          <a:rPr lang="en-US" sz="17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700" b="0" i="1" smtClean="0">
                                            <a:latin typeface="Cambria Math" panose="02040503050406030204" pitchFamily="18" charset="0"/>
                                          </a:rPr>
                                          <m:t>𝐻𝐶𝑂</m:t>
                                        </m:r>
                                      </m:e>
                                      <m:sub>
                                        <m:r>
                                          <a:rPr lang="en-US" sz="17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  <m:sup>
                                        <m:r>
                                          <a:rPr lang="en-US" sz="1700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</m:sup>
                                    </m:sSubSup>
                                  </m:sub>
                                </m:sSub>
                              </m:oMath>
                            </m:oMathPara>
                          </a14:m>
                          <a:endParaRPr lang="en-US" sz="17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9108" marR="9108" marT="9108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7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7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sSubSup>
                                      <m:sSubSupPr>
                                        <m:ctrlPr>
                                          <a:rPr lang="en-US" sz="17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700" b="0" i="1" smtClean="0">
                                            <a:latin typeface="Cambria Math" panose="02040503050406030204" pitchFamily="18" charset="0"/>
                                          </a:rPr>
                                          <m:t>𝑁𝐻</m:t>
                                        </m:r>
                                      </m:e>
                                      <m:sub>
                                        <m:r>
                                          <a:rPr lang="en-US" sz="1700" b="0" i="1" smtClean="0">
                                            <a:latin typeface="Cambria Math" panose="02040503050406030204" pitchFamily="18" charset="0"/>
                                          </a:rPr>
                                          <m:t>4</m:t>
                                        </m:r>
                                      </m:sub>
                                      <m:sup>
                                        <m:r>
                                          <a:rPr lang="en-US" sz="1700" b="0" i="1" smtClean="0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</m:sup>
                                    </m:sSubSup>
                                  </m:sub>
                                </m:sSub>
                              </m:oMath>
                            </m:oMathPara>
                          </a14:m>
                          <a:endParaRPr lang="en-US" sz="17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9108" marR="9108" marT="9108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7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7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sSubSup>
                                      <m:sSubSupPr>
                                        <m:ctrlPr>
                                          <a:rPr lang="en-US" sz="17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700" b="0" i="1" smtClean="0">
                                            <a:latin typeface="Cambria Math" panose="02040503050406030204" pitchFamily="18" charset="0"/>
                                          </a:rPr>
                                          <m:t>𝐻𝑃𝑂</m:t>
                                        </m:r>
                                      </m:e>
                                      <m:sub>
                                        <m:r>
                                          <a:rPr lang="en-US" sz="1700" b="0" i="1" smtClean="0">
                                            <a:latin typeface="Cambria Math" panose="02040503050406030204" pitchFamily="18" charset="0"/>
                                          </a:rPr>
                                          <m:t>4</m:t>
                                        </m:r>
                                      </m:sub>
                                      <m:sup>
                                        <m:r>
                                          <a:rPr lang="en-US" sz="1700" b="0" i="1" smtClean="0">
                                            <a:latin typeface="Cambria Math" panose="02040503050406030204" pitchFamily="18" charset="0"/>
                                          </a:rPr>
                                          <m:t>2−</m:t>
                                        </m:r>
                                      </m:sup>
                                    </m:sSubSup>
                                  </m:sub>
                                </m:sSub>
                              </m:oMath>
                            </m:oMathPara>
                          </a14:m>
                          <a:endParaRPr lang="en-US" sz="17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9108" marR="9108" marT="9108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7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7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sSup>
                                      <m:sSupPr>
                                        <m:ctrlPr>
                                          <a:rPr lang="en-US" sz="17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700" b="0" i="1" smtClean="0">
                                            <a:latin typeface="Cambria Math" panose="02040503050406030204" pitchFamily="18" charset="0"/>
                                          </a:rPr>
                                          <m:t>𝐻𝑆</m:t>
                                        </m:r>
                                      </m:e>
                                      <m:sup>
                                        <m:r>
                                          <a:rPr lang="en-US" sz="1700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</m:sup>
                                    </m:sSup>
                                  </m:sub>
                                </m:sSub>
                              </m:oMath>
                            </m:oMathPara>
                          </a14:m>
                          <a:endParaRPr lang="en-US" sz="17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9108" marR="9108" marT="9108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7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7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sSup>
                                      <m:sSupPr>
                                        <m:ctrlPr>
                                          <a:rPr lang="en-US" sz="17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700" b="0" i="1" smtClean="0">
                                            <a:latin typeface="Cambria Math" panose="02040503050406030204" pitchFamily="18" charset="0"/>
                                          </a:rPr>
                                          <m:t>𝐻</m:t>
                                        </m:r>
                                      </m:e>
                                      <m:sup>
                                        <m:r>
                                          <a:rPr lang="en-US" sz="1700" b="0" i="1" smtClean="0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</m:sup>
                                    </m:sSup>
                                  </m:sub>
                                </m:sSub>
                              </m:oMath>
                            </m:oMathPara>
                          </a14:m>
                          <a:endParaRPr lang="en-US" sz="17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9108" marR="9108" marT="9108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7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7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sSup>
                                      <m:sSupPr>
                                        <m:ctrlPr>
                                          <a:rPr lang="en-US" sz="17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700" b="0" i="1" smtClean="0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r>
                                          <a:rPr lang="en-US" sz="1700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</m:sup>
                                    </m:sSup>
                                  </m:sub>
                                </m:sSub>
                              </m:oMath>
                            </m:oMathPara>
                          </a14:m>
                          <a:endParaRPr lang="en-US" sz="17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9108" marR="9108" marT="9108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7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7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17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700" b="0" i="1" smtClean="0">
                                            <a:latin typeface="Cambria Math" panose="02040503050406030204" pitchFamily="18" charset="0"/>
                                          </a:rPr>
                                          <m:t>𝑂</m:t>
                                        </m:r>
                                      </m:e>
                                      <m:sub>
                                        <m:r>
                                          <a:rPr lang="en-US" sz="17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sub>
                                </m:sSub>
                              </m:oMath>
                            </m:oMathPara>
                          </a14:m>
                          <a:endParaRPr lang="en-US" sz="17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9108" marR="9108" marT="9108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7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7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1700" b="0" i="1" smtClean="0">
                                        <a:latin typeface="Cambria Math" panose="02040503050406030204" pitchFamily="18" charset="0"/>
                                      </a:rPr>
                                      <m:t>𝐵𝑖𝑜𝑚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7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9108" marR="9108" marT="9108" marB="0" anchor="ctr"/>
                    </a:tc>
                    <a:extLst>
                      <a:ext uri="{0D108BD9-81ED-4DB2-BD59-A6C34878D82A}">
                        <a16:rowId xmlns:a16="http://schemas.microsoft.com/office/drawing/2014/main" val="2249362723"/>
                      </a:ext>
                    </a:extLst>
                  </a:tr>
                  <a:tr h="314072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6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6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-6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367422142"/>
                      </a:ext>
                    </a:extLst>
                  </a:tr>
                  <a:tr h="314072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-2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47895266"/>
                      </a:ext>
                    </a:extLst>
                  </a:tr>
                  <a:tr h="314072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6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-6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08544605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8" name="Table 17">
                <a:extLst>
                  <a:ext uri="{FF2B5EF4-FFF2-40B4-BE49-F238E27FC236}">
                    <a16:creationId xmlns:a16="http://schemas.microsoft.com/office/drawing/2014/main" id="{15EFF9AA-4DE7-4FAE-9221-6F3F6A3DE04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87402554"/>
                  </p:ext>
                </p:extLst>
              </p:nvPr>
            </p:nvGraphicFramePr>
            <p:xfrm>
              <a:off x="8965789" y="5862222"/>
              <a:ext cx="5269454" cy="1255426"/>
            </p:xfrm>
            <a:graphic>
              <a:graphicData uri="http://schemas.openxmlformats.org/drawingml/2006/table">
                <a:tbl>
                  <a:tblPr firstRow="1" bandRow="1">
                    <a:tableStyleId>{68D230F3-CF80-4859-8CE7-A43EE81993B5}</a:tableStyleId>
                  </a:tblPr>
                  <a:tblGrid>
                    <a:gridCol w="419285">
                      <a:extLst>
                        <a:ext uri="{9D8B030D-6E8A-4147-A177-3AD203B41FA5}">
                          <a16:colId xmlns:a16="http://schemas.microsoft.com/office/drawing/2014/main" val="1764962429"/>
                        </a:ext>
                      </a:extLst>
                    </a:gridCol>
                    <a:gridCol w="514437">
                      <a:extLst>
                        <a:ext uri="{9D8B030D-6E8A-4147-A177-3AD203B41FA5}">
                          <a16:colId xmlns:a16="http://schemas.microsoft.com/office/drawing/2014/main" val="2750718527"/>
                        </a:ext>
                      </a:extLst>
                    </a:gridCol>
                    <a:gridCol w="641408">
                      <a:extLst>
                        <a:ext uri="{9D8B030D-6E8A-4147-A177-3AD203B41FA5}">
                          <a16:colId xmlns:a16="http://schemas.microsoft.com/office/drawing/2014/main" val="531350942"/>
                        </a:ext>
                      </a:extLst>
                    </a:gridCol>
                    <a:gridCol w="563865">
                      <a:extLst>
                        <a:ext uri="{9D8B030D-6E8A-4147-A177-3AD203B41FA5}">
                          <a16:colId xmlns:a16="http://schemas.microsoft.com/office/drawing/2014/main" val="506893897"/>
                        </a:ext>
                      </a:extLst>
                    </a:gridCol>
                    <a:gridCol w="731519">
                      <a:extLst>
                        <a:ext uri="{9D8B030D-6E8A-4147-A177-3AD203B41FA5}">
                          <a16:colId xmlns:a16="http://schemas.microsoft.com/office/drawing/2014/main" val="1037907907"/>
                        </a:ext>
                      </a:extLst>
                    </a:gridCol>
                    <a:gridCol w="525367">
                      <a:extLst>
                        <a:ext uri="{9D8B030D-6E8A-4147-A177-3AD203B41FA5}">
                          <a16:colId xmlns:a16="http://schemas.microsoft.com/office/drawing/2014/main" val="1120567123"/>
                        </a:ext>
                      </a:extLst>
                    </a:gridCol>
                    <a:gridCol w="443939">
                      <a:extLst>
                        <a:ext uri="{9D8B030D-6E8A-4147-A177-3AD203B41FA5}">
                          <a16:colId xmlns:a16="http://schemas.microsoft.com/office/drawing/2014/main" val="672863416"/>
                        </a:ext>
                      </a:extLst>
                    </a:gridCol>
                    <a:gridCol w="405988">
                      <a:extLst>
                        <a:ext uri="{9D8B030D-6E8A-4147-A177-3AD203B41FA5}">
                          <a16:colId xmlns:a16="http://schemas.microsoft.com/office/drawing/2014/main" val="926961639"/>
                        </a:ext>
                      </a:extLst>
                    </a:gridCol>
                    <a:gridCol w="391414">
                      <a:extLst>
                        <a:ext uri="{9D8B030D-6E8A-4147-A177-3AD203B41FA5}">
                          <a16:colId xmlns:a16="http://schemas.microsoft.com/office/drawing/2014/main" val="330576797"/>
                        </a:ext>
                      </a:extLst>
                    </a:gridCol>
                    <a:gridCol w="632232">
                      <a:extLst>
                        <a:ext uri="{9D8B030D-6E8A-4147-A177-3AD203B41FA5}">
                          <a16:colId xmlns:a16="http://schemas.microsoft.com/office/drawing/2014/main" val="3338011527"/>
                        </a:ext>
                      </a:extLst>
                    </a:gridCol>
                  </a:tblGrid>
                  <a:tr h="31321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08" marR="9108" marT="9108" marB="0" anchor="ctr">
                        <a:blipFill>
                          <a:blip r:embed="rId13"/>
                          <a:stretch>
                            <a:fillRect t="-1923" r="-1156522" b="-3384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08" marR="9108" marT="9108" marB="0" anchor="ctr">
                        <a:blipFill>
                          <a:blip r:embed="rId13"/>
                          <a:stretch>
                            <a:fillRect l="-82143" t="-1923" r="-850000" b="-3384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08" marR="9108" marT="9108" marB="0" anchor="ctr">
                        <a:blipFill>
                          <a:blip r:embed="rId13"/>
                          <a:stretch>
                            <a:fillRect l="-144340" t="-1923" r="-573585" b="-3384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08" marR="9108" marT="9108" marB="0" anchor="ctr">
                        <a:blipFill>
                          <a:blip r:embed="rId13"/>
                          <a:stretch>
                            <a:fillRect l="-278495" t="-1923" r="-553763" b="-3384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08" marR="9108" marT="9108" marB="0" anchor="ctr">
                        <a:blipFill>
                          <a:blip r:embed="rId13"/>
                          <a:stretch>
                            <a:fillRect l="-293333" t="-1923" r="-329167" b="-3384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08" marR="9108" marT="9108" marB="0" anchor="ctr">
                        <a:blipFill>
                          <a:blip r:embed="rId13"/>
                          <a:stretch>
                            <a:fillRect l="-548837" t="-1923" r="-359302" b="-3384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08" marR="9108" marT="9108" marB="0" anchor="ctr">
                        <a:blipFill>
                          <a:blip r:embed="rId13"/>
                          <a:stretch>
                            <a:fillRect l="-764384" t="-1923" r="-323288" b="-3384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08" marR="9108" marT="9108" marB="0" anchor="ctr">
                        <a:blipFill>
                          <a:blip r:embed="rId13"/>
                          <a:stretch>
                            <a:fillRect l="-941791" t="-1923" r="-252239" b="-3384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08" marR="9108" marT="9108" marB="0" anchor="ctr">
                        <a:blipFill>
                          <a:blip r:embed="rId13"/>
                          <a:stretch>
                            <a:fillRect l="-1090625" t="-1923" r="-164063" b="-3384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08" marR="9108" marT="9108" marB="0" anchor="ctr">
                        <a:blipFill>
                          <a:blip r:embed="rId13"/>
                          <a:stretch>
                            <a:fillRect l="-732692" t="-1923" r="-962" b="-3384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49362723"/>
                      </a:ext>
                    </a:extLst>
                  </a:tr>
                  <a:tr h="314072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6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6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-6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367422142"/>
                      </a:ext>
                    </a:extLst>
                  </a:tr>
                  <a:tr h="314072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-2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47895266"/>
                      </a:ext>
                    </a:extLst>
                  </a:tr>
                  <a:tr h="314072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6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-6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085446050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15" name="Object 14">
            <a:extLst>
              <a:ext uri="{FF2B5EF4-FFF2-40B4-BE49-F238E27FC236}">
                <a16:creationId xmlns:a16="http://schemas.microsoft.com/office/drawing/2014/main" id="{48F33B81-4B6C-4267-863C-2DA70A59676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19779204"/>
              </p:ext>
            </p:extLst>
          </p:nvPr>
        </p:nvGraphicFramePr>
        <p:xfrm>
          <a:off x="6675462" y="5558816"/>
          <a:ext cx="419735" cy="4722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882" name="Equation" r:id="rId14" imgW="203040" imgH="228600" progId="Equation.DSMT4">
                  <p:embed/>
                </p:oleObj>
              </mc:Choice>
              <mc:Fallback>
                <p:oleObj name="Equation" r:id="rId14" imgW="20304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6675462" y="5558816"/>
                        <a:ext cx="419735" cy="47220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19">
            <a:extLst>
              <a:ext uri="{FF2B5EF4-FFF2-40B4-BE49-F238E27FC236}">
                <a16:creationId xmlns:a16="http://schemas.microsoft.com/office/drawing/2014/main" id="{475B79D5-3F65-4304-9E65-4F47FD316C7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39583265"/>
              </p:ext>
            </p:extLst>
          </p:nvPr>
        </p:nvGraphicFramePr>
        <p:xfrm>
          <a:off x="8295114" y="6354242"/>
          <a:ext cx="595861" cy="4875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883" name="Equation" r:id="rId16" imgW="279360" imgH="228600" progId="Equation.DSMT4">
                  <p:embed/>
                </p:oleObj>
              </mc:Choice>
              <mc:Fallback>
                <p:oleObj name="Equation" r:id="rId16" imgW="27936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8295114" y="6354242"/>
                        <a:ext cx="595861" cy="48752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20">
            <a:extLst>
              <a:ext uri="{FF2B5EF4-FFF2-40B4-BE49-F238E27FC236}">
                <a16:creationId xmlns:a16="http://schemas.microsoft.com/office/drawing/2014/main" id="{304C9940-FBFA-47D4-AA0C-103284165BD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29297157"/>
              </p:ext>
            </p:extLst>
          </p:nvPr>
        </p:nvGraphicFramePr>
        <p:xfrm>
          <a:off x="6680741" y="7250656"/>
          <a:ext cx="445748" cy="5014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884" name="Equation" r:id="rId18" imgW="203040" imgH="228600" progId="Equation.DSMT4">
                  <p:embed/>
                </p:oleObj>
              </mc:Choice>
              <mc:Fallback>
                <p:oleObj name="Equation" r:id="rId18" imgW="20304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6680741" y="7250656"/>
                        <a:ext cx="445748" cy="50146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Table 3">
            <a:extLst>
              <a:ext uri="{FF2B5EF4-FFF2-40B4-BE49-F238E27FC236}">
                <a16:creationId xmlns:a16="http://schemas.microsoft.com/office/drawing/2014/main" id="{24213F64-FB6C-4390-8EF2-71D6DDE313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053486"/>
              </p:ext>
            </p:extLst>
          </p:nvPr>
        </p:nvGraphicFramePr>
        <p:xfrm>
          <a:off x="5440868" y="3490332"/>
          <a:ext cx="5123477" cy="1255428"/>
        </p:xfrm>
        <a:graphic>
          <a:graphicData uri="http://schemas.openxmlformats.org/drawingml/2006/table">
            <a:tbl>
              <a:tblPr firstRow="1" bandRow="1">
                <a:tableStyleId>{68D230F3-CF80-4859-8CE7-A43EE81993B5}</a:tableStyleId>
              </a:tblPr>
              <a:tblGrid>
                <a:gridCol w="1659852">
                  <a:extLst>
                    <a:ext uri="{9D8B030D-6E8A-4147-A177-3AD203B41FA5}">
                      <a16:colId xmlns:a16="http://schemas.microsoft.com/office/drawing/2014/main" val="2886921841"/>
                    </a:ext>
                  </a:extLst>
                </a:gridCol>
                <a:gridCol w="1405852">
                  <a:extLst>
                    <a:ext uri="{9D8B030D-6E8A-4147-A177-3AD203B41FA5}">
                      <a16:colId xmlns:a16="http://schemas.microsoft.com/office/drawing/2014/main" val="691198588"/>
                    </a:ext>
                  </a:extLst>
                </a:gridCol>
                <a:gridCol w="342564">
                  <a:extLst>
                    <a:ext uri="{9D8B030D-6E8A-4147-A177-3AD203B41FA5}">
                      <a16:colId xmlns:a16="http://schemas.microsoft.com/office/drawing/2014/main" val="3532750669"/>
                    </a:ext>
                  </a:extLst>
                </a:gridCol>
                <a:gridCol w="360738">
                  <a:extLst>
                    <a:ext uri="{9D8B030D-6E8A-4147-A177-3AD203B41FA5}">
                      <a16:colId xmlns:a16="http://schemas.microsoft.com/office/drawing/2014/main" val="1699331406"/>
                    </a:ext>
                  </a:extLst>
                </a:gridCol>
                <a:gridCol w="279062">
                  <a:extLst>
                    <a:ext uri="{9D8B030D-6E8A-4147-A177-3AD203B41FA5}">
                      <a16:colId xmlns:a16="http://schemas.microsoft.com/office/drawing/2014/main" val="3118341843"/>
                    </a:ext>
                  </a:extLst>
                </a:gridCol>
                <a:gridCol w="265449">
                  <a:extLst>
                    <a:ext uri="{9D8B030D-6E8A-4147-A177-3AD203B41FA5}">
                      <a16:colId xmlns:a16="http://schemas.microsoft.com/office/drawing/2014/main" val="3598186930"/>
                    </a:ext>
                  </a:extLst>
                </a:gridCol>
                <a:gridCol w="251836">
                  <a:extLst>
                    <a:ext uri="{9D8B030D-6E8A-4147-A177-3AD203B41FA5}">
                      <a16:colId xmlns:a16="http://schemas.microsoft.com/office/drawing/2014/main" val="4090467931"/>
                    </a:ext>
                  </a:extLst>
                </a:gridCol>
                <a:gridCol w="251836">
                  <a:extLst>
                    <a:ext uri="{9D8B030D-6E8A-4147-A177-3AD203B41FA5}">
                      <a16:colId xmlns:a16="http://schemas.microsoft.com/office/drawing/2014/main" val="4005156188"/>
                    </a:ext>
                  </a:extLst>
                </a:gridCol>
                <a:gridCol w="306288">
                  <a:extLst>
                    <a:ext uri="{9D8B030D-6E8A-4147-A177-3AD203B41FA5}">
                      <a16:colId xmlns:a16="http://schemas.microsoft.com/office/drawing/2014/main" val="670325168"/>
                    </a:ext>
                  </a:extLst>
                </a:gridCol>
              </a:tblGrid>
              <a:tr h="313857">
                <a:tc>
                  <a:txBody>
                    <a:bodyPr/>
                    <a:lstStyle>
                      <a:lvl1pPr marL="0" algn="l" defTabSz="1097280" rtl="0" eaLnBrk="1" latinLnBrk="0" hangingPunct="1">
                        <a:defRPr sz="216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548640" algn="l" defTabSz="1097280" rtl="0" eaLnBrk="1" latinLnBrk="0" hangingPunct="1">
                        <a:defRPr sz="216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1097280" algn="l" defTabSz="1097280" rtl="0" eaLnBrk="1" latinLnBrk="0" hangingPunct="1">
                        <a:defRPr sz="216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645920" algn="l" defTabSz="1097280" rtl="0" eaLnBrk="1" latinLnBrk="0" hangingPunct="1">
                        <a:defRPr sz="216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2194560" algn="l" defTabSz="1097280" rtl="0" eaLnBrk="1" latinLnBrk="0" hangingPunct="1">
                        <a:defRPr sz="216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743200" algn="l" defTabSz="1097280" rtl="0" eaLnBrk="1" latinLnBrk="0" hangingPunct="1">
                        <a:defRPr sz="216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3291840" algn="l" defTabSz="1097280" rtl="0" eaLnBrk="1" latinLnBrk="0" hangingPunct="1">
                        <a:defRPr sz="216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840480" algn="l" defTabSz="1097280" rtl="0" eaLnBrk="1" latinLnBrk="0" hangingPunct="1">
                        <a:defRPr sz="216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4389120" algn="l" defTabSz="1097280" rtl="0" eaLnBrk="1" latinLnBrk="0" hangingPunct="1">
                        <a:defRPr sz="216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+mn-lt"/>
                          <a:cs typeface="Arial" panose="020B0604020202020204" pitchFamily="34" charset="0"/>
                        </a:rPr>
                        <a:t>OC</a:t>
                      </a:r>
                      <a:endParaRPr lang="en-US" sz="1800" dirty="0">
                        <a:effectLst/>
                        <a:latin typeface="+mn-lt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80626" marR="80626" marT="0" marB="0" anchor="ctr"/>
                </a:tc>
                <a:tc>
                  <a:txBody>
                    <a:bodyPr/>
                    <a:lstStyle>
                      <a:lvl1pPr marL="0" algn="l" defTabSz="1097280" rtl="0" eaLnBrk="1" latinLnBrk="0" hangingPunct="1">
                        <a:defRPr sz="216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548640" algn="l" defTabSz="1097280" rtl="0" eaLnBrk="1" latinLnBrk="0" hangingPunct="1">
                        <a:defRPr sz="216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1097280" algn="l" defTabSz="1097280" rtl="0" eaLnBrk="1" latinLnBrk="0" hangingPunct="1">
                        <a:defRPr sz="216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645920" algn="l" defTabSz="1097280" rtl="0" eaLnBrk="1" latinLnBrk="0" hangingPunct="1">
                        <a:defRPr sz="216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2194560" algn="l" defTabSz="1097280" rtl="0" eaLnBrk="1" latinLnBrk="0" hangingPunct="1">
                        <a:defRPr sz="216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743200" algn="l" defTabSz="1097280" rtl="0" eaLnBrk="1" latinLnBrk="0" hangingPunct="1">
                        <a:defRPr sz="216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3291840" algn="l" defTabSz="1097280" rtl="0" eaLnBrk="1" latinLnBrk="0" hangingPunct="1">
                        <a:defRPr sz="216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840480" algn="l" defTabSz="1097280" rtl="0" eaLnBrk="1" latinLnBrk="0" hangingPunct="1">
                        <a:defRPr sz="216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4389120" algn="l" defTabSz="1097280" rtl="0" eaLnBrk="1" latinLnBrk="0" hangingPunct="1">
                        <a:defRPr sz="216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+mn-lt"/>
                          <a:cs typeface="Arial" panose="020B0604020202020204" pitchFamily="34" charset="0"/>
                        </a:rPr>
                        <a:t>Formula</a:t>
                      </a:r>
                      <a:endParaRPr lang="en-US" sz="1800" dirty="0">
                        <a:effectLst/>
                        <a:latin typeface="+mn-lt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80626" marR="80626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</a:t>
                      </a:r>
                    </a:p>
                  </a:txBody>
                  <a:tcPr marL="9525" marR="9525" marT="9525" marB="0" anchor="ctr" anchorCtr="1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H</a:t>
                      </a:r>
                    </a:p>
                  </a:txBody>
                  <a:tcPr marL="9525" marR="9525" marT="9525" marB="0" anchor="ctr" anchorCtr="1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</a:t>
                      </a:r>
                    </a:p>
                  </a:txBody>
                  <a:tcPr marL="9525" marR="9525" marT="9525" marB="0" anchor="ctr" anchorCtr="1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</a:t>
                      </a:r>
                    </a:p>
                  </a:txBody>
                  <a:tcPr marL="9525" marR="9525" marT="9525" marB="0" anchor="ctr" anchorCtr="1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</a:t>
                      </a:r>
                    </a:p>
                  </a:txBody>
                  <a:tcPr marL="9525" marR="9525" marT="9525" marB="0" anchor="ctr" anchorCtr="1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</a:t>
                      </a:r>
                    </a:p>
                  </a:txBody>
                  <a:tcPr marL="9525" marR="9525" marT="9525" marB="0" anchor="ctr" anchorCtr="1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Z</a:t>
                      </a:r>
                    </a:p>
                  </a:txBody>
                  <a:tcPr marL="9525" marR="9525" marT="9525" marB="0" anchor="ctr" anchorCtr="1"/>
                </a:tc>
                <a:extLst>
                  <a:ext uri="{0D108BD9-81ED-4DB2-BD59-A6C34878D82A}">
                    <a16:rowId xmlns:a16="http://schemas.microsoft.com/office/drawing/2014/main" val="2201837305"/>
                  </a:ext>
                </a:extLst>
              </a:tr>
              <a:tr h="313857">
                <a:tc>
                  <a:txBody>
                    <a:bodyPr/>
                    <a:lstStyle>
                      <a:lvl1pPr marL="0" algn="l" defTabSz="1097280" rtl="0" eaLnBrk="1" latinLnBrk="0" hangingPunct="1">
                        <a:defRPr sz="216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548640" algn="l" defTabSz="1097280" rtl="0" eaLnBrk="1" latinLnBrk="0" hangingPunct="1">
                        <a:defRPr sz="216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1097280" algn="l" defTabSz="1097280" rtl="0" eaLnBrk="1" latinLnBrk="0" hangingPunct="1">
                        <a:defRPr sz="216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645920" algn="l" defTabSz="1097280" rtl="0" eaLnBrk="1" latinLnBrk="0" hangingPunct="1">
                        <a:defRPr sz="216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2194560" algn="l" defTabSz="1097280" rtl="0" eaLnBrk="1" latinLnBrk="0" hangingPunct="1">
                        <a:defRPr sz="216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743200" algn="l" defTabSz="1097280" rtl="0" eaLnBrk="1" latinLnBrk="0" hangingPunct="1">
                        <a:defRPr sz="216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3291840" algn="l" defTabSz="1097280" rtl="0" eaLnBrk="1" latinLnBrk="0" hangingPunct="1">
                        <a:defRPr sz="216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840480" algn="l" defTabSz="1097280" rtl="0" eaLnBrk="1" latinLnBrk="0" hangingPunct="1">
                        <a:defRPr sz="216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4389120" algn="l" defTabSz="1097280" rtl="0" eaLnBrk="1" latinLnBrk="0" hangingPunct="1">
                        <a:defRPr sz="216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+mn-lt"/>
                          <a:cs typeface="Arial" panose="020B0604020202020204" pitchFamily="34" charset="0"/>
                        </a:rPr>
                        <a:t>Glucose</a:t>
                      </a:r>
                      <a:endParaRPr lang="en-US" sz="1800" dirty="0">
                        <a:effectLst/>
                        <a:latin typeface="+mn-lt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80626" marR="80626" marT="0" marB="0" anchor="ctr"/>
                </a:tc>
                <a:tc>
                  <a:txBody>
                    <a:bodyPr/>
                    <a:lstStyle>
                      <a:lvl1pPr marL="0" algn="l" defTabSz="1097280" rtl="0" eaLnBrk="1" latinLnBrk="0" hangingPunct="1">
                        <a:defRPr sz="216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548640" algn="l" defTabSz="1097280" rtl="0" eaLnBrk="1" latinLnBrk="0" hangingPunct="1">
                        <a:defRPr sz="216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1097280" algn="l" defTabSz="1097280" rtl="0" eaLnBrk="1" latinLnBrk="0" hangingPunct="1">
                        <a:defRPr sz="216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645920" algn="l" defTabSz="1097280" rtl="0" eaLnBrk="1" latinLnBrk="0" hangingPunct="1">
                        <a:defRPr sz="216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2194560" algn="l" defTabSz="1097280" rtl="0" eaLnBrk="1" latinLnBrk="0" hangingPunct="1">
                        <a:defRPr sz="216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743200" algn="l" defTabSz="1097280" rtl="0" eaLnBrk="1" latinLnBrk="0" hangingPunct="1">
                        <a:defRPr sz="216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3291840" algn="l" defTabSz="1097280" rtl="0" eaLnBrk="1" latinLnBrk="0" hangingPunct="1">
                        <a:defRPr sz="216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840480" algn="l" defTabSz="1097280" rtl="0" eaLnBrk="1" latinLnBrk="0" hangingPunct="1">
                        <a:defRPr sz="216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4389120" algn="l" defTabSz="1097280" rtl="0" eaLnBrk="1" latinLnBrk="0" hangingPunct="1">
                        <a:defRPr sz="216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+mn-lt"/>
                          <a:cs typeface="Arial" panose="020B0604020202020204" pitchFamily="34" charset="0"/>
                        </a:rPr>
                        <a:t>C</a:t>
                      </a:r>
                      <a:r>
                        <a:rPr lang="en-US" sz="1800" baseline="-25000" dirty="0">
                          <a:effectLst/>
                          <a:latin typeface="+mn-lt"/>
                          <a:cs typeface="Arial" panose="020B0604020202020204" pitchFamily="34" charset="0"/>
                        </a:rPr>
                        <a:t>6</a:t>
                      </a:r>
                      <a:r>
                        <a:rPr lang="en-US" sz="1800" dirty="0">
                          <a:effectLst/>
                          <a:latin typeface="+mn-lt"/>
                          <a:cs typeface="Arial" panose="020B0604020202020204" pitchFamily="34" charset="0"/>
                        </a:rPr>
                        <a:t>H</a:t>
                      </a:r>
                      <a:r>
                        <a:rPr lang="en-US" sz="1800" baseline="-25000" dirty="0">
                          <a:effectLst/>
                          <a:latin typeface="+mn-lt"/>
                          <a:cs typeface="Arial" panose="020B0604020202020204" pitchFamily="34" charset="0"/>
                        </a:rPr>
                        <a:t>12</a:t>
                      </a:r>
                      <a:r>
                        <a:rPr lang="en-US" sz="1800" dirty="0">
                          <a:effectLst/>
                          <a:latin typeface="+mn-lt"/>
                          <a:cs typeface="Arial" panose="020B0604020202020204" pitchFamily="34" charset="0"/>
                        </a:rPr>
                        <a:t>O</a:t>
                      </a:r>
                      <a:r>
                        <a:rPr lang="en-US" sz="1800" baseline="-25000" dirty="0">
                          <a:effectLst/>
                          <a:latin typeface="+mn-lt"/>
                          <a:cs typeface="Arial" panose="020B0604020202020204" pitchFamily="34" charset="0"/>
                        </a:rPr>
                        <a:t>6</a:t>
                      </a:r>
                      <a:endParaRPr lang="en-US" sz="1800" baseline="-25000" dirty="0">
                        <a:effectLst/>
                        <a:latin typeface="+mn-lt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80626" marR="80626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</a:t>
                      </a:r>
                    </a:p>
                  </a:txBody>
                  <a:tcPr marL="9525" marR="9525" marT="9525" marB="0" anchor="ctr" anchorCtr="1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12</a:t>
                      </a:r>
                    </a:p>
                  </a:txBody>
                  <a:tcPr marL="9525" marR="9525" marT="9525" marB="0" anchor="ctr" anchorCtr="1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</a:t>
                      </a:r>
                    </a:p>
                  </a:txBody>
                  <a:tcPr marL="9525" marR="9525" marT="9525" marB="0" anchor="ctr" anchorCtr="1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9525" marR="9525" marT="9525" marB="0" anchor="ctr" anchorCtr="1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9525" marR="9525" marT="9525" marB="0" anchor="ctr" anchorCtr="1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9525" marR="9525" marT="9525" marB="0" anchor="ctr" anchorCtr="1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9525" marR="9525" marT="9525" marB="0" anchor="ctr" anchorCtr="1"/>
                </a:tc>
                <a:extLst>
                  <a:ext uri="{0D108BD9-81ED-4DB2-BD59-A6C34878D82A}">
                    <a16:rowId xmlns:a16="http://schemas.microsoft.com/office/drawing/2014/main" val="3623805545"/>
                  </a:ext>
                </a:extLst>
              </a:tr>
              <a:tr h="313857">
                <a:tc>
                  <a:txBody>
                    <a:bodyPr/>
                    <a:lstStyle>
                      <a:lvl1pPr marL="0" algn="l" defTabSz="1097280" rtl="0" eaLnBrk="1" latinLnBrk="0" hangingPunct="1">
                        <a:defRPr sz="216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548640" algn="l" defTabSz="1097280" rtl="0" eaLnBrk="1" latinLnBrk="0" hangingPunct="1">
                        <a:defRPr sz="216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1097280" algn="l" defTabSz="1097280" rtl="0" eaLnBrk="1" latinLnBrk="0" hangingPunct="1">
                        <a:defRPr sz="216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645920" algn="l" defTabSz="1097280" rtl="0" eaLnBrk="1" latinLnBrk="0" hangingPunct="1">
                        <a:defRPr sz="216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2194560" algn="l" defTabSz="1097280" rtl="0" eaLnBrk="1" latinLnBrk="0" hangingPunct="1">
                        <a:defRPr sz="216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743200" algn="l" defTabSz="1097280" rtl="0" eaLnBrk="1" latinLnBrk="0" hangingPunct="1">
                        <a:defRPr sz="216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3291840" algn="l" defTabSz="1097280" rtl="0" eaLnBrk="1" latinLnBrk="0" hangingPunct="1">
                        <a:defRPr sz="216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840480" algn="l" defTabSz="1097280" rtl="0" eaLnBrk="1" latinLnBrk="0" hangingPunct="1">
                        <a:defRPr sz="216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4389120" algn="l" defTabSz="1097280" rtl="0" eaLnBrk="1" latinLnBrk="0" hangingPunct="1">
                        <a:defRPr sz="216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+mn-lt"/>
                          <a:cs typeface="Arial" panose="020B0604020202020204" pitchFamily="34" charset="0"/>
                        </a:rPr>
                        <a:t>Acetate</a:t>
                      </a:r>
                      <a:endParaRPr lang="en-US" sz="1800" dirty="0">
                        <a:effectLst/>
                        <a:latin typeface="+mn-lt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80626" marR="80626" marT="0" marB="0" anchor="ctr"/>
                </a:tc>
                <a:tc>
                  <a:txBody>
                    <a:bodyPr/>
                    <a:lstStyle>
                      <a:lvl1pPr marL="0" algn="l" defTabSz="1097280" rtl="0" eaLnBrk="1" latinLnBrk="0" hangingPunct="1">
                        <a:defRPr sz="216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548640" algn="l" defTabSz="1097280" rtl="0" eaLnBrk="1" latinLnBrk="0" hangingPunct="1">
                        <a:defRPr sz="216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1097280" algn="l" defTabSz="1097280" rtl="0" eaLnBrk="1" latinLnBrk="0" hangingPunct="1">
                        <a:defRPr sz="216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645920" algn="l" defTabSz="1097280" rtl="0" eaLnBrk="1" latinLnBrk="0" hangingPunct="1">
                        <a:defRPr sz="216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2194560" algn="l" defTabSz="1097280" rtl="0" eaLnBrk="1" latinLnBrk="0" hangingPunct="1">
                        <a:defRPr sz="216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743200" algn="l" defTabSz="1097280" rtl="0" eaLnBrk="1" latinLnBrk="0" hangingPunct="1">
                        <a:defRPr sz="216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3291840" algn="l" defTabSz="1097280" rtl="0" eaLnBrk="1" latinLnBrk="0" hangingPunct="1">
                        <a:defRPr sz="216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840480" algn="l" defTabSz="1097280" rtl="0" eaLnBrk="1" latinLnBrk="0" hangingPunct="1">
                        <a:defRPr sz="216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4389120" algn="l" defTabSz="1097280" rtl="0" eaLnBrk="1" latinLnBrk="0" hangingPunct="1">
                        <a:defRPr sz="216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+mn-lt"/>
                          <a:cs typeface="Arial" panose="020B0604020202020204" pitchFamily="34" charset="0"/>
                        </a:rPr>
                        <a:t>C</a:t>
                      </a:r>
                      <a:r>
                        <a:rPr lang="en-US" sz="1800" baseline="-25000" dirty="0">
                          <a:effectLst/>
                          <a:latin typeface="+mn-lt"/>
                          <a:cs typeface="Arial" panose="020B0604020202020204" pitchFamily="34" charset="0"/>
                        </a:rPr>
                        <a:t>2</a:t>
                      </a:r>
                      <a:r>
                        <a:rPr lang="en-US" sz="1800" dirty="0">
                          <a:effectLst/>
                          <a:latin typeface="+mn-lt"/>
                          <a:cs typeface="Arial" panose="020B0604020202020204" pitchFamily="34" charset="0"/>
                        </a:rPr>
                        <a:t>H</a:t>
                      </a:r>
                      <a:r>
                        <a:rPr lang="en-US" sz="1800" baseline="-25000" dirty="0">
                          <a:effectLst/>
                          <a:latin typeface="+mn-lt"/>
                          <a:cs typeface="Arial" panose="020B0604020202020204" pitchFamily="34" charset="0"/>
                        </a:rPr>
                        <a:t>3</a:t>
                      </a:r>
                      <a:r>
                        <a:rPr lang="en-US" sz="1800" dirty="0">
                          <a:effectLst/>
                          <a:latin typeface="+mn-lt"/>
                          <a:cs typeface="Arial" panose="020B0604020202020204" pitchFamily="34" charset="0"/>
                        </a:rPr>
                        <a:t>O</a:t>
                      </a:r>
                      <a:r>
                        <a:rPr lang="en-US" sz="1800" baseline="-25000" dirty="0">
                          <a:effectLst/>
                          <a:latin typeface="+mn-lt"/>
                          <a:cs typeface="Arial" panose="020B0604020202020204" pitchFamily="34" charset="0"/>
                        </a:rPr>
                        <a:t>2</a:t>
                      </a:r>
                      <a:r>
                        <a:rPr lang="en-US" sz="1800" baseline="30000" dirty="0">
                          <a:effectLst/>
                          <a:latin typeface="+mn-lt"/>
                          <a:cs typeface="Arial" panose="020B0604020202020204" pitchFamily="34" charset="0"/>
                        </a:rPr>
                        <a:t>-</a:t>
                      </a:r>
                      <a:endParaRPr lang="en-US" sz="1800" baseline="30000" dirty="0">
                        <a:effectLst/>
                        <a:latin typeface="+mn-lt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80626" marR="80626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</a:t>
                      </a:r>
                    </a:p>
                  </a:txBody>
                  <a:tcPr marL="9525" marR="9525" marT="9525" marB="0" anchor="ctr" anchorCtr="1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</a:t>
                      </a:r>
                    </a:p>
                  </a:txBody>
                  <a:tcPr marL="9525" marR="9525" marT="9525" marB="0" anchor="ctr" anchorCtr="1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</a:t>
                      </a:r>
                    </a:p>
                  </a:txBody>
                  <a:tcPr marL="9525" marR="9525" marT="9525" marB="0" anchor="ctr" anchorCtr="1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9525" marR="9525" marT="9525" marB="0" anchor="ctr" anchorCtr="1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9525" marR="9525" marT="9525" marB="0" anchor="ctr" anchorCtr="1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9525" marR="9525" marT="9525" marB="0" anchor="ctr" anchorCtr="1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-1</a:t>
                      </a:r>
                    </a:p>
                  </a:txBody>
                  <a:tcPr marL="9525" marR="9525" marT="9525" marB="0" anchor="ctr" anchorCtr="1"/>
                </a:tc>
                <a:extLst>
                  <a:ext uri="{0D108BD9-81ED-4DB2-BD59-A6C34878D82A}">
                    <a16:rowId xmlns:a16="http://schemas.microsoft.com/office/drawing/2014/main" val="282680597"/>
                  </a:ext>
                </a:extLst>
              </a:tr>
              <a:tr h="313857">
                <a:tc>
                  <a:txBody>
                    <a:bodyPr/>
                    <a:lstStyle>
                      <a:lvl1pPr marL="0" algn="l" defTabSz="1097280" rtl="0" eaLnBrk="1" latinLnBrk="0" hangingPunct="1">
                        <a:defRPr sz="216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548640" algn="l" defTabSz="1097280" rtl="0" eaLnBrk="1" latinLnBrk="0" hangingPunct="1">
                        <a:defRPr sz="216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1097280" algn="l" defTabSz="1097280" rtl="0" eaLnBrk="1" latinLnBrk="0" hangingPunct="1">
                        <a:defRPr sz="216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645920" algn="l" defTabSz="1097280" rtl="0" eaLnBrk="1" latinLnBrk="0" hangingPunct="1">
                        <a:defRPr sz="216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2194560" algn="l" defTabSz="1097280" rtl="0" eaLnBrk="1" latinLnBrk="0" hangingPunct="1">
                        <a:defRPr sz="216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743200" algn="l" defTabSz="1097280" rtl="0" eaLnBrk="1" latinLnBrk="0" hangingPunct="1">
                        <a:defRPr sz="216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3291840" algn="l" defTabSz="1097280" rtl="0" eaLnBrk="1" latinLnBrk="0" hangingPunct="1">
                        <a:defRPr sz="216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840480" algn="l" defTabSz="1097280" rtl="0" eaLnBrk="1" latinLnBrk="0" hangingPunct="1">
                        <a:defRPr sz="216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4389120" algn="l" defTabSz="1097280" rtl="0" eaLnBrk="1" latinLnBrk="0" hangingPunct="1">
                        <a:defRPr sz="216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+mn-lt"/>
                          <a:cs typeface="Arial" panose="020B0604020202020204" pitchFamily="34" charset="0"/>
                        </a:rPr>
                        <a:t>Glucosamine</a:t>
                      </a:r>
                      <a:endParaRPr lang="en-US" sz="1800" dirty="0">
                        <a:effectLst/>
                        <a:latin typeface="+mn-lt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80626" marR="80626" marT="0" marB="0" anchor="ctr"/>
                </a:tc>
                <a:tc>
                  <a:txBody>
                    <a:bodyPr/>
                    <a:lstStyle>
                      <a:lvl1pPr marL="0" algn="l" defTabSz="1097280" rtl="0" eaLnBrk="1" latinLnBrk="0" hangingPunct="1">
                        <a:defRPr sz="216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548640" algn="l" defTabSz="1097280" rtl="0" eaLnBrk="1" latinLnBrk="0" hangingPunct="1">
                        <a:defRPr sz="216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1097280" algn="l" defTabSz="1097280" rtl="0" eaLnBrk="1" latinLnBrk="0" hangingPunct="1">
                        <a:defRPr sz="216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645920" algn="l" defTabSz="1097280" rtl="0" eaLnBrk="1" latinLnBrk="0" hangingPunct="1">
                        <a:defRPr sz="216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2194560" algn="l" defTabSz="1097280" rtl="0" eaLnBrk="1" latinLnBrk="0" hangingPunct="1">
                        <a:defRPr sz="216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743200" algn="l" defTabSz="1097280" rtl="0" eaLnBrk="1" latinLnBrk="0" hangingPunct="1">
                        <a:defRPr sz="216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3291840" algn="l" defTabSz="1097280" rtl="0" eaLnBrk="1" latinLnBrk="0" hangingPunct="1">
                        <a:defRPr sz="216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840480" algn="l" defTabSz="1097280" rtl="0" eaLnBrk="1" latinLnBrk="0" hangingPunct="1">
                        <a:defRPr sz="216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4389120" algn="l" defTabSz="1097280" rtl="0" eaLnBrk="1" latinLnBrk="0" hangingPunct="1">
                        <a:defRPr sz="216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+mn-lt"/>
                          <a:cs typeface="Arial" panose="020B0604020202020204" pitchFamily="34" charset="0"/>
                        </a:rPr>
                        <a:t>C</a:t>
                      </a:r>
                      <a:r>
                        <a:rPr lang="en-US" sz="1800" baseline="-25000" dirty="0">
                          <a:effectLst/>
                          <a:latin typeface="+mn-lt"/>
                          <a:cs typeface="Arial" panose="020B0604020202020204" pitchFamily="34" charset="0"/>
                        </a:rPr>
                        <a:t>6</a:t>
                      </a:r>
                      <a:r>
                        <a:rPr lang="en-US" sz="1800" dirty="0">
                          <a:effectLst/>
                          <a:latin typeface="+mn-lt"/>
                          <a:cs typeface="Arial" panose="020B0604020202020204" pitchFamily="34" charset="0"/>
                        </a:rPr>
                        <a:t>H</a:t>
                      </a:r>
                      <a:r>
                        <a:rPr lang="en-US" sz="1800" baseline="-25000" dirty="0">
                          <a:effectLst/>
                          <a:latin typeface="+mn-lt"/>
                          <a:cs typeface="Arial" panose="020B0604020202020204" pitchFamily="34" charset="0"/>
                        </a:rPr>
                        <a:t>13</a:t>
                      </a:r>
                      <a:r>
                        <a:rPr lang="en-US" sz="1800" dirty="0">
                          <a:effectLst/>
                          <a:latin typeface="+mn-lt"/>
                          <a:cs typeface="Arial" panose="020B0604020202020204" pitchFamily="34" charset="0"/>
                        </a:rPr>
                        <a:t>NO</a:t>
                      </a:r>
                      <a:r>
                        <a:rPr lang="en-US" sz="1800" baseline="-25000" dirty="0">
                          <a:effectLst/>
                          <a:latin typeface="+mn-lt"/>
                          <a:cs typeface="Arial" panose="020B0604020202020204" pitchFamily="34" charset="0"/>
                        </a:rPr>
                        <a:t>5</a:t>
                      </a:r>
                      <a:endParaRPr lang="en-US" sz="1800" baseline="-25000" dirty="0">
                        <a:effectLst/>
                        <a:latin typeface="+mn-lt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80626" marR="80626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</a:t>
                      </a:r>
                    </a:p>
                  </a:txBody>
                  <a:tcPr marL="9525" marR="9525" marT="9525" marB="0" anchor="ctr" anchorCtr="1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13</a:t>
                      </a:r>
                    </a:p>
                  </a:txBody>
                  <a:tcPr marL="9525" marR="9525" marT="9525" marB="0" anchor="ctr" anchorCtr="1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</a:t>
                      </a:r>
                    </a:p>
                  </a:txBody>
                  <a:tcPr marL="9525" marR="9525" marT="9525" marB="0" anchor="ctr" anchorCtr="1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9525" marR="9525" marT="9525" marB="0" anchor="ctr" anchorCtr="1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9525" marR="9525" marT="9525" marB="0" anchor="ctr" anchorCtr="1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9525" marR="9525" marT="9525" marB="0" anchor="ctr" anchorCtr="1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9525" marR="9525" marT="9525" marB="0" anchor="ctr" anchorCtr="1"/>
                </a:tc>
                <a:extLst>
                  <a:ext uri="{0D108BD9-81ED-4DB2-BD59-A6C34878D82A}">
                    <a16:rowId xmlns:a16="http://schemas.microsoft.com/office/drawing/2014/main" val="5098905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61543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DA0882-9A87-4EA0-B44B-9F11A2C40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Anabolic reaction and electron flows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875837-D736-4659-AE1C-92EFA2F62C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1329345"/>
            <a:ext cx="6595862" cy="607618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F803A65-FC4A-416E-BC41-8E7B3F4C1E22}"/>
              </a:ext>
            </a:extLst>
          </p:cNvPr>
          <p:cNvSpPr/>
          <p:nvPr/>
        </p:nvSpPr>
        <p:spPr>
          <a:xfrm>
            <a:off x="7772400" y="7405840"/>
            <a:ext cx="392043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err="1"/>
              <a:t>Kleerebezem</a:t>
            </a:r>
            <a:r>
              <a:rPr lang="en-US" sz="1600" dirty="0"/>
              <a:t> and Van </a:t>
            </a:r>
            <a:r>
              <a:rPr lang="en-US" sz="1600" dirty="0" err="1"/>
              <a:t>Loosdrecht</a:t>
            </a:r>
            <a:r>
              <a:rPr lang="en-US" sz="1600" dirty="0"/>
              <a:t> (2010)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C9BB5DF-4CFE-4DB2-887B-19AB1986508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01806" y="2603835"/>
            <a:ext cx="6209753" cy="37185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CDC25E9-F6E3-47C1-B033-D52CAAD675D4}"/>
              </a:ext>
            </a:extLst>
          </p:cNvPr>
          <p:cNvSpPr txBox="1"/>
          <p:nvPr/>
        </p:nvSpPr>
        <p:spPr>
          <a:xfrm>
            <a:off x="1097550" y="4849291"/>
            <a:ext cx="3288403" cy="149748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l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722011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5E406-3DFE-4611-8327-BE7CBEBFF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Anabolic reaction </a:t>
            </a:r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EC446F56-8306-4E65-975E-864D8328069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3710148"/>
              </p:ext>
            </p:extLst>
          </p:nvPr>
        </p:nvGraphicFramePr>
        <p:xfrm>
          <a:off x="1371600" y="1349191"/>
          <a:ext cx="7519714" cy="10900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844" name="Equation" r:id="rId3" imgW="3876027" imgH="561960" progId="Equation.DSMT4">
                  <p:embed/>
                </p:oleObj>
              </mc:Choice>
              <mc:Fallback>
                <p:oleObj name="Equation" r:id="rId3" imgW="3876027" imgH="561960" progId="Equation.DSMT4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B2688EA1-41F0-4CAF-8F0F-9C2765AB171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371600" y="1349191"/>
                        <a:ext cx="7519714" cy="109008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03DEDAC8-6495-4162-A12C-37B106A385D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37581916"/>
              </p:ext>
            </p:extLst>
          </p:nvPr>
        </p:nvGraphicFramePr>
        <p:xfrm>
          <a:off x="1746383" y="3338848"/>
          <a:ext cx="4043597" cy="14854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845" name="Equation" r:id="rId5" imgW="2488987" imgH="914400" progId="Equation.DSMT4">
                  <p:embed/>
                </p:oleObj>
              </mc:Choice>
              <mc:Fallback>
                <p:oleObj name="Equation" r:id="rId5" imgW="2488987" imgH="914400" progId="Equation.DSMT4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7EC712F3-5839-4905-88E3-AD1A70EBA4F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746383" y="3338848"/>
                        <a:ext cx="4043597" cy="148540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DA2A0C9E-0DA5-494F-8F44-D7CEC633477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92447501"/>
              </p:ext>
            </p:extLst>
          </p:nvPr>
        </p:nvGraphicFramePr>
        <p:xfrm>
          <a:off x="6741623" y="2617994"/>
          <a:ext cx="7109224" cy="10900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846" name="Equation" r:id="rId7" imgW="3809880" imgH="583920" progId="Equation.DSMT4">
                  <p:embed/>
                </p:oleObj>
              </mc:Choice>
              <mc:Fallback>
                <p:oleObj name="Equation" r:id="rId7" imgW="3809880" imgH="5839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741623" y="2617994"/>
                        <a:ext cx="7109224" cy="109008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Arrow: Right 10">
            <a:extLst>
              <a:ext uri="{FF2B5EF4-FFF2-40B4-BE49-F238E27FC236}">
                <a16:creationId xmlns:a16="http://schemas.microsoft.com/office/drawing/2014/main" id="{8CC6C449-AA4D-42E8-86FB-37333C9EFCEF}"/>
              </a:ext>
            </a:extLst>
          </p:cNvPr>
          <p:cNvSpPr/>
          <p:nvPr/>
        </p:nvSpPr>
        <p:spPr>
          <a:xfrm>
            <a:off x="1770647" y="2854216"/>
            <a:ext cx="4754844" cy="484632"/>
          </a:xfrm>
          <a:prstGeom prst="rightArrow">
            <a:avLst/>
          </a:prstGeom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2" name="Table 3">
            <a:extLst>
              <a:ext uri="{FF2B5EF4-FFF2-40B4-BE49-F238E27FC236}">
                <a16:creationId xmlns:a16="http://schemas.microsoft.com/office/drawing/2014/main" id="{EBBFD455-B8AC-44CE-8C2B-FBAAC4C4E7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9743432"/>
              </p:ext>
            </p:extLst>
          </p:nvPr>
        </p:nvGraphicFramePr>
        <p:xfrm>
          <a:off x="1524554" y="5766684"/>
          <a:ext cx="5123477" cy="1255428"/>
        </p:xfrm>
        <a:graphic>
          <a:graphicData uri="http://schemas.openxmlformats.org/drawingml/2006/table">
            <a:tbl>
              <a:tblPr firstRow="1" bandRow="1">
                <a:tableStyleId>{68D230F3-CF80-4859-8CE7-A43EE81993B5}</a:tableStyleId>
              </a:tblPr>
              <a:tblGrid>
                <a:gridCol w="1659852">
                  <a:extLst>
                    <a:ext uri="{9D8B030D-6E8A-4147-A177-3AD203B41FA5}">
                      <a16:colId xmlns:a16="http://schemas.microsoft.com/office/drawing/2014/main" val="2886921841"/>
                    </a:ext>
                  </a:extLst>
                </a:gridCol>
                <a:gridCol w="1405852">
                  <a:extLst>
                    <a:ext uri="{9D8B030D-6E8A-4147-A177-3AD203B41FA5}">
                      <a16:colId xmlns:a16="http://schemas.microsoft.com/office/drawing/2014/main" val="691198588"/>
                    </a:ext>
                  </a:extLst>
                </a:gridCol>
                <a:gridCol w="342564">
                  <a:extLst>
                    <a:ext uri="{9D8B030D-6E8A-4147-A177-3AD203B41FA5}">
                      <a16:colId xmlns:a16="http://schemas.microsoft.com/office/drawing/2014/main" val="3532750669"/>
                    </a:ext>
                  </a:extLst>
                </a:gridCol>
                <a:gridCol w="360738">
                  <a:extLst>
                    <a:ext uri="{9D8B030D-6E8A-4147-A177-3AD203B41FA5}">
                      <a16:colId xmlns:a16="http://schemas.microsoft.com/office/drawing/2014/main" val="1699331406"/>
                    </a:ext>
                  </a:extLst>
                </a:gridCol>
                <a:gridCol w="279062">
                  <a:extLst>
                    <a:ext uri="{9D8B030D-6E8A-4147-A177-3AD203B41FA5}">
                      <a16:colId xmlns:a16="http://schemas.microsoft.com/office/drawing/2014/main" val="3118341843"/>
                    </a:ext>
                  </a:extLst>
                </a:gridCol>
                <a:gridCol w="265449">
                  <a:extLst>
                    <a:ext uri="{9D8B030D-6E8A-4147-A177-3AD203B41FA5}">
                      <a16:colId xmlns:a16="http://schemas.microsoft.com/office/drawing/2014/main" val="3598186930"/>
                    </a:ext>
                  </a:extLst>
                </a:gridCol>
                <a:gridCol w="251836">
                  <a:extLst>
                    <a:ext uri="{9D8B030D-6E8A-4147-A177-3AD203B41FA5}">
                      <a16:colId xmlns:a16="http://schemas.microsoft.com/office/drawing/2014/main" val="4090467931"/>
                    </a:ext>
                  </a:extLst>
                </a:gridCol>
                <a:gridCol w="251836">
                  <a:extLst>
                    <a:ext uri="{9D8B030D-6E8A-4147-A177-3AD203B41FA5}">
                      <a16:colId xmlns:a16="http://schemas.microsoft.com/office/drawing/2014/main" val="4005156188"/>
                    </a:ext>
                  </a:extLst>
                </a:gridCol>
                <a:gridCol w="306288">
                  <a:extLst>
                    <a:ext uri="{9D8B030D-6E8A-4147-A177-3AD203B41FA5}">
                      <a16:colId xmlns:a16="http://schemas.microsoft.com/office/drawing/2014/main" val="670325168"/>
                    </a:ext>
                  </a:extLst>
                </a:gridCol>
              </a:tblGrid>
              <a:tr h="313857">
                <a:tc>
                  <a:txBody>
                    <a:bodyPr/>
                    <a:lstStyle>
                      <a:lvl1pPr marL="0" algn="l" defTabSz="1097280" rtl="0" eaLnBrk="1" latinLnBrk="0" hangingPunct="1">
                        <a:defRPr sz="216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548640" algn="l" defTabSz="1097280" rtl="0" eaLnBrk="1" latinLnBrk="0" hangingPunct="1">
                        <a:defRPr sz="216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1097280" algn="l" defTabSz="1097280" rtl="0" eaLnBrk="1" latinLnBrk="0" hangingPunct="1">
                        <a:defRPr sz="216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645920" algn="l" defTabSz="1097280" rtl="0" eaLnBrk="1" latinLnBrk="0" hangingPunct="1">
                        <a:defRPr sz="216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2194560" algn="l" defTabSz="1097280" rtl="0" eaLnBrk="1" latinLnBrk="0" hangingPunct="1">
                        <a:defRPr sz="216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743200" algn="l" defTabSz="1097280" rtl="0" eaLnBrk="1" latinLnBrk="0" hangingPunct="1">
                        <a:defRPr sz="216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3291840" algn="l" defTabSz="1097280" rtl="0" eaLnBrk="1" latinLnBrk="0" hangingPunct="1">
                        <a:defRPr sz="216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840480" algn="l" defTabSz="1097280" rtl="0" eaLnBrk="1" latinLnBrk="0" hangingPunct="1">
                        <a:defRPr sz="216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4389120" algn="l" defTabSz="1097280" rtl="0" eaLnBrk="1" latinLnBrk="0" hangingPunct="1">
                        <a:defRPr sz="216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+mn-lt"/>
                          <a:cs typeface="Arial" panose="020B0604020202020204" pitchFamily="34" charset="0"/>
                        </a:rPr>
                        <a:t>OC</a:t>
                      </a:r>
                      <a:endParaRPr lang="en-US" sz="1800" dirty="0">
                        <a:effectLst/>
                        <a:latin typeface="+mn-lt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80626" marR="80626" marT="0" marB="0" anchor="ctr"/>
                </a:tc>
                <a:tc>
                  <a:txBody>
                    <a:bodyPr/>
                    <a:lstStyle>
                      <a:lvl1pPr marL="0" algn="l" defTabSz="1097280" rtl="0" eaLnBrk="1" latinLnBrk="0" hangingPunct="1">
                        <a:defRPr sz="216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548640" algn="l" defTabSz="1097280" rtl="0" eaLnBrk="1" latinLnBrk="0" hangingPunct="1">
                        <a:defRPr sz="216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1097280" algn="l" defTabSz="1097280" rtl="0" eaLnBrk="1" latinLnBrk="0" hangingPunct="1">
                        <a:defRPr sz="216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645920" algn="l" defTabSz="1097280" rtl="0" eaLnBrk="1" latinLnBrk="0" hangingPunct="1">
                        <a:defRPr sz="216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2194560" algn="l" defTabSz="1097280" rtl="0" eaLnBrk="1" latinLnBrk="0" hangingPunct="1">
                        <a:defRPr sz="216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743200" algn="l" defTabSz="1097280" rtl="0" eaLnBrk="1" latinLnBrk="0" hangingPunct="1">
                        <a:defRPr sz="216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3291840" algn="l" defTabSz="1097280" rtl="0" eaLnBrk="1" latinLnBrk="0" hangingPunct="1">
                        <a:defRPr sz="216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840480" algn="l" defTabSz="1097280" rtl="0" eaLnBrk="1" latinLnBrk="0" hangingPunct="1">
                        <a:defRPr sz="216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4389120" algn="l" defTabSz="1097280" rtl="0" eaLnBrk="1" latinLnBrk="0" hangingPunct="1">
                        <a:defRPr sz="216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+mn-lt"/>
                          <a:cs typeface="Arial" panose="020B0604020202020204" pitchFamily="34" charset="0"/>
                        </a:rPr>
                        <a:t>Formula</a:t>
                      </a:r>
                      <a:endParaRPr lang="en-US" sz="1800" dirty="0">
                        <a:effectLst/>
                        <a:latin typeface="+mn-lt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80626" marR="80626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</a:t>
                      </a:r>
                    </a:p>
                  </a:txBody>
                  <a:tcPr marL="9525" marR="9525" marT="9525" marB="0" anchor="ctr" anchorCtr="1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H</a:t>
                      </a:r>
                    </a:p>
                  </a:txBody>
                  <a:tcPr marL="9525" marR="9525" marT="9525" marB="0" anchor="ctr" anchorCtr="1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</a:t>
                      </a:r>
                    </a:p>
                  </a:txBody>
                  <a:tcPr marL="9525" marR="9525" marT="9525" marB="0" anchor="ctr" anchorCtr="1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</a:t>
                      </a:r>
                    </a:p>
                  </a:txBody>
                  <a:tcPr marL="9525" marR="9525" marT="9525" marB="0" anchor="ctr" anchorCtr="1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</a:t>
                      </a:r>
                    </a:p>
                  </a:txBody>
                  <a:tcPr marL="9525" marR="9525" marT="9525" marB="0" anchor="ctr" anchorCtr="1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</a:t>
                      </a:r>
                    </a:p>
                  </a:txBody>
                  <a:tcPr marL="9525" marR="9525" marT="9525" marB="0" anchor="ctr" anchorCtr="1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Z</a:t>
                      </a:r>
                    </a:p>
                  </a:txBody>
                  <a:tcPr marL="9525" marR="9525" marT="9525" marB="0" anchor="ctr" anchorCtr="1"/>
                </a:tc>
                <a:extLst>
                  <a:ext uri="{0D108BD9-81ED-4DB2-BD59-A6C34878D82A}">
                    <a16:rowId xmlns:a16="http://schemas.microsoft.com/office/drawing/2014/main" val="2201837305"/>
                  </a:ext>
                </a:extLst>
              </a:tr>
              <a:tr h="313857">
                <a:tc>
                  <a:txBody>
                    <a:bodyPr/>
                    <a:lstStyle>
                      <a:lvl1pPr marL="0" algn="l" defTabSz="1097280" rtl="0" eaLnBrk="1" latinLnBrk="0" hangingPunct="1">
                        <a:defRPr sz="216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548640" algn="l" defTabSz="1097280" rtl="0" eaLnBrk="1" latinLnBrk="0" hangingPunct="1">
                        <a:defRPr sz="216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1097280" algn="l" defTabSz="1097280" rtl="0" eaLnBrk="1" latinLnBrk="0" hangingPunct="1">
                        <a:defRPr sz="216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645920" algn="l" defTabSz="1097280" rtl="0" eaLnBrk="1" latinLnBrk="0" hangingPunct="1">
                        <a:defRPr sz="216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2194560" algn="l" defTabSz="1097280" rtl="0" eaLnBrk="1" latinLnBrk="0" hangingPunct="1">
                        <a:defRPr sz="216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743200" algn="l" defTabSz="1097280" rtl="0" eaLnBrk="1" latinLnBrk="0" hangingPunct="1">
                        <a:defRPr sz="216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3291840" algn="l" defTabSz="1097280" rtl="0" eaLnBrk="1" latinLnBrk="0" hangingPunct="1">
                        <a:defRPr sz="216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840480" algn="l" defTabSz="1097280" rtl="0" eaLnBrk="1" latinLnBrk="0" hangingPunct="1">
                        <a:defRPr sz="216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4389120" algn="l" defTabSz="1097280" rtl="0" eaLnBrk="1" latinLnBrk="0" hangingPunct="1">
                        <a:defRPr sz="216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+mn-lt"/>
                          <a:cs typeface="Arial" panose="020B0604020202020204" pitchFamily="34" charset="0"/>
                        </a:rPr>
                        <a:t>Glucose</a:t>
                      </a:r>
                      <a:endParaRPr lang="en-US" sz="1800" dirty="0">
                        <a:effectLst/>
                        <a:latin typeface="+mn-lt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80626" marR="80626" marT="0" marB="0" anchor="ctr"/>
                </a:tc>
                <a:tc>
                  <a:txBody>
                    <a:bodyPr/>
                    <a:lstStyle>
                      <a:lvl1pPr marL="0" algn="l" defTabSz="1097280" rtl="0" eaLnBrk="1" latinLnBrk="0" hangingPunct="1">
                        <a:defRPr sz="216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548640" algn="l" defTabSz="1097280" rtl="0" eaLnBrk="1" latinLnBrk="0" hangingPunct="1">
                        <a:defRPr sz="216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1097280" algn="l" defTabSz="1097280" rtl="0" eaLnBrk="1" latinLnBrk="0" hangingPunct="1">
                        <a:defRPr sz="216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645920" algn="l" defTabSz="1097280" rtl="0" eaLnBrk="1" latinLnBrk="0" hangingPunct="1">
                        <a:defRPr sz="216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2194560" algn="l" defTabSz="1097280" rtl="0" eaLnBrk="1" latinLnBrk="0" hangingPunct="1">
                        <a:defRPr sz="216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743200" algn="l" defTabSz="1097280" rtl="0" eaLnBrk="1" latinLnBrk="0" hangingPunct="1">
                        <a:defRPr sz="216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3291840" algn="l" defTabSz="1097280" rtl="0" eaLnBrk="1" latinLnBrk="0" hangingPunct="1">
                        <a:defRPr sz="216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840480" algn="l" defTabSz="1097280" rtl="0" eaLnBrk="1" latinLnBrk="0" hangingPunct="1">
                        <a:defRPr sz="216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4389120" algn="l" defTabSz="1097280" rtl="0" eaLnBrk="1" latinLnBrk="0" hangingPunct="1">
                        <a:defRPr sz="216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+mn-lt"/>
                          <a:cs typeface="Arial" panose="020B0604020202020204" pitchFamily="34" charset="0"/>
                        </a:rPr>
                        <a:t>C</a:t>
                      </a:r>
                      <a:r>
                        <a:rPr lang="en-US" sz="1800" baseline="-25000" dirty="0">
                          <a:effectLst/>
                          <a:latin typeface="+mn-lt"/>
                          <a:cs typeface="Arial" panose="020B0604020202020204" pitchFamily="34" charset="0"/>
                        </a:rPr>
                        <a:t>6</a:t>
                      </a:r>
                      <a:r>
                        <a:rPr lang="en-US" sz="1800" dirty="0">
                          <a:effectLst/>
                          <a:latin typeface="+mn-lt"/>
                          <a:cs typeface="Arial" panose="020B0604020202020204" pitchFamily="34" charset="0"/>
                        </a:rPr>
                        <a:t>H</a:t>
                      </a:r>
                      <a:r>
                        <a:rPr lang="en-US" sz="1800" baseline="-25000" dirty="0">
                          <a:effectLst/>
                          <a:latin typeface="+mn-lt"/>
                          <a:cs typeface="Arial" panose="020B0604020202020204" pitchFamily="34" charset="0"/>
                        </a:rPr>
                        <a:t>12</a:t>
                      </a:r>
                      <a:r>
                        <a:rPr lang="en-US" sz="1800" dirty="0">
                          <a:effectLst/>
                          <a:latin typeface="+mn-lt"/>
                          <a:cs typeface="Arial" panose="020B0604020202020204" pitchFamily="34" charset="0"/>
                        </a:rPr>
                        <a:t>O</a:t>
                      </a:r>
                      <a:r>
                        <a:rPr lang="en-US" sz="1800" baseline="-25000" dirty="0">
                          <a:effectLst/>
                          <a:latin typeface="+mn-lt"/>
                          <a:cs typeface="Arial" panose="020B0604020202020204" pitchFamily="34" charset="0"/>
                        </a:rPr>
                        <a:t>6</a:t>
                      </a:r>
                      <a:endParaRPr lang="en-US" sz="1800" baseline="-25000" dirty="0">
                        <a:effectLst/>
                        <a:latin typeface="+mn-lt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80626" marR="80626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</a:t>
                      </a:r>
                    </a:p>
                  </a:txBody>
                  <a:tcPr marL="9525" marR="9525" marT="9525" marB="0" anchor="ctr" anchorCtr="1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12</a:t>
                      </a:r>
                    </a:p>
                  </a:txBody>
                  <a:tcPr marL="9525" marR="9525" marT="9525" marB="0" anchor="ctr" anchorCtr="1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</a:t>
                      </a:r>
                    </a:p>
                  </a:txBody>
                  <a:tcPr marL="9525" marR="9525" marT="9525" marB="0" anchor="ctr" anchorCtr="1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9525" marR="9525" marT="9525" marB="0" anchor="ctr" anchorCtr="1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9525" marR="9525" marT="9525" marB="0" anchor="ctr" anchorCtr="1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9525" marR="9525" marT="9525" marB="0" anchor="ctr" anchorCtr="1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9525" marR="9525" marT="9525" marB="0" anchor="ctr" anchorCtr="1"/>
                </a:tc>
                <a:extLst>
                  <a:ext uri="{0D108BD9-81ED-4DB2-BD59-A6C34878D82A}">
                    <a16:rowId xmlns:a16="http://schemas.microsoft.com/office/drawing/2014/main" val="3623805545"/>
                  </a:ext>
                </a:extLst>
              </a:tr>
              <a:tr h="313857">
                <a:tc>
                  <a:txBody>
                    <a:bodyPr/>
                    <a:lstStyle>
                      <a:lvl1pPr marL="0" algn="l" defTabSz="1097280" rtl="0" eaLnBrk="1" latinLnBrk="0" hangingPunct="1">
                        <a:defRPr sz="216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548640" algn="l" defTabSz="1097280" rtl="0" eaLnBrk="1" latinLnBrk="0" hangingPunct="1">
                        <a:defRPr sz="216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1097280" algn="l" defTabSz="1097280" rtl="0" eaLnBrk="1" latinLnBrk="0" hangingPunct="1">
                        <a:defRPr sz="216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645920" algn="l" defTabSz="1097280" rtl="0" eaLnBrk="1" latinLnBrk="0" hangingPunct="1">
                        <a:defRPr sz="216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2194560" algn="l" defTabSz="1097280" rtl="0" eaLnBrk="1" latinLnBrk="0" hangingPunct="1">
                        <a:defRPr sz="216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743200" algn="l" defTabSz="1097280" rtl="0" eaLnBrk="1" latinLnBrk="0" hangingPunct="1">
                        <a:defRPr sz="216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3291840" algn="l" defTabSz="1097280" rtl="0" eaLnBrk="1" latinLnBrk="0" hangingPunct="1">
                        <a:defRPr sz="216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840480" algn="l" defTabSz="1097280" rtl="0" eaLnBrk="1" latinLnBrk="0" hangingPunct="1">
                        <a:defRPr sz="216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4389120" algn="l" defTabSz="1097280" rtl="0" eaLnBrk="1" latinLnBrk="0" hangingPunct="1">
                        <a:defRPr sz="216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+mn-lt"/>
                          <a:cs typeface="Arial" panose="020B0604020202020204" pitchFamily="34" charset="0"/>
                        </a:rPr>
                        <a:t>Acetate</a:t>
                      </a:r>
                      <a:endParaRPr lang="en-US" sz="1800" dirty="0">
                        <a:effectLst/>
                        <a:latin typeface="+mn-lt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80626" marR="80626" marT="0" marB="0" anchor="ctr"/>
                </a:tc>
                <a:tc>
                  <a:txBody>
                    <a:bodyPr/>
                    <a:lstStyle>
                      <a:lvl1pPr marL="0" algn="l" defTabSz="1097280" rtl="0" eaLnBrk="1" latinLnBrk="0" hangingPunct="1">
                        <a:defRPr sz="216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548640" algn="l" defTabSz="1097280" rtl="0" eaLnBrk="1" latinLnBrk="0" hangingPunct="1">
                        <a:defRPr sz="216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1097280" algn="l" defTabSz="1097280" rtl="0" eaLnBrk="1" latinLnBrk="0" hangingPunct="1">
                        <a:defRPr sz="216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645920" algn="l" defTabSz="1097280" rtl="0" eaLnBrk="1" latinLnBrk="0" hangingPunct="1">
                        <a:defRPr sz="216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2194560" algn="l" defTabSz="1097280" rtl="0" eaLnBrk="1" latinLnBrk="0" hangingPunct="1">
                        <a:defRPr sz="216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743200" algn="l" defTabSz="1097280" rtl="0" eaLnBrk="1" latinLnBrk="0" hangingPunct="1">
                        <a:defRPr sz="216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3291840" algn="l" defTabSz="1097280" rtl="0" eaLnBrk="1" latinLnBrk="0" hangingPunct="1">
                        <a:defRPr sz="216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840480" algn="l" defTabSz="1097280" rtl="0" eaLnBrk="1" latinLnBrk="0" hangingPunct="1">
                        <a:defRPr sz="216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4389120" algn="l" defTabSz="1097280" rtl="0" eaLnBrk="1" latinLnBrk="0" hangingPunct="1">
                        <a:defRPr sz="216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+mn-lt"/>
                          <a:cs typeface="Arial" panose="020B0604020202020204" pitchFamily="34" charset="0"/>
                        </a:rPr>
                        <a:t>C</a:t>
                      </a:r>
                      <a:r>
                        <a:rPr lang="en-US" sz="1800" baseline="-25000" dirty="0">
                          <a:effectLst/>
                          <a:latin typeface="+mn-lt"/>
                          <a:cs typeface="Arial" panose="020B0604020202020204" pitchFamily="34" charset="0"/>
                        </a:rPr>
                        <a:t>2</a:t>
                      </a:r>
                      <a:r>
                        <a:rPr lang="en-US" sz="1800" dirty="0">
                          <a:effectLst/>
                          <a:latin typeface="+mn-lt"/>
                          <a:cs typeface="Arial" panose="020B0604020202020204" pitchFamily="34" charset="0"/>
                        </a:rPr>
                        <a:t>H</a:t>
                      </a:r>
                      <a:r>
                        <a:rPr lang="en-US" sz="1800" baseline="-25000" dirty="0">
                          <a:effectLst/>
                          <a:latin typeface="+mn-lt"/>
                          <a:cs typeface="Arial" panose="020B0604020202020204" pitchFamily="34" charset="0"/>
                        </a:rPr>
                        <a:t>3</a:t>
                      </a:r>
                      <a:r>
                        <a:rPr lang="en-US" sz="1800" dirty="0">
                          <a:effectLst/>
                          <a:latin typeface="+mn-lt"/>
                          <a:cs typeface="Arial" panose="020B0604020202020204" pitchFamily="34" charset="0"/>
                        </a:rPr>
                        <a:t>O</a:t>
                      </a:r>
                      <a:r>
                        <a:rPr lang="en-US" sz="1800" baseline="-25000" dirty="0">
                          <a:effectLst/>
                          <a:latin typeface="+mn-lt"/>
                          <a:cs typeface="Arial" panose="020B0604020202020204" pitchFamily="34" charset="0"/>
                        </a:rPr>
                        <a:t>2</a:t>
                      </a:r>
                      <a:r>
                        <a:rPr lang="en-US" sz="1800" baseline="30000" dirty="0">
                          <a:effectLst/>
                          <a:latin typeface="+mn-lt"/>
                          <a:cs typeface="Arial" panose="020B0604020202020204" pitchFamily="34" charset="0"/>
                        </a:rPr>
                        <a:t>-</a:t>
                      </a:r>
                      <a:endParaRPr lang="en-US" sz="1800" baseline="30000" dirty="0">
                        <a:effectLst/>
                        <a:latin typeface="+mn-lt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80626" marR="80626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</a:t>
                      </a:r>
                    </a:p>
                  </a:txBody>
                  <a:tcPr marL="9525" marR="9525" marT="9525" marB="0" anchor="ctr" anchorCtr="1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</a:t>
                      </a:r>
                    </a:p>
                  </a:txBody>
                  <a:tcPr marL="9525" marR="9525" marT="9525" marB="0" anchor="ctr" anchorCtr="1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</a:t>
                      </a:r>
                    </a:p>
                  </a:txBody>
                  <a:tcPr marL="9525" marR="9525" marT="9525" marB="0" anchor="ctr" anchorCtr="1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9525" marR="9525" marT="9525" marB="0" anchor="ctr" anchorCtr="1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9525" marR="9525" marT="9525" marB="0" anchor="ctr" anchorCtr="1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9525" marR="9525" marT="9525" marB="0" anchor="ctr" anchorCtr="1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-1</a:t>
                      </a:r>
                    </a:p>
                  </a:txBody>
                  <a:tcPr marL="9525" marR="9525" marT="9525" marB="0" anchor="ctr" anchorCtr="1"/>
                </a:tc>
                <a:extLst>
                  <a:ext uri="{0D108BD9-81ED-4DB2-BD59-A6C34878D82A}">
                    <a16:rowId xmlns:a16="http://schemas.microsoft.com/office/drawing/2014/main" val="282680597"/>
                  </a:ext>
                </a:extLst>
              </a:tr>
              <a:tr h="313857">
                <a:tc>
                  <a:txBody>
                    <a:bodyPr/>
                    <a:lstStyle>
                      <a:lvl1pPr marL="0" algn="l" defTabSz="1097280" rtl="0" eaLnBrk="1" latinLnBrk="0" hangingPunct="1">
                        <a:defRPr sz="216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548640" algn="l" defTabSz="1097280" rtl="0" eaLnBrk="1" latinLnBrk="0" hangingPunct="1">
                        <a:defRPr sz="216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1097280" algn="l" defTabSz="1097280" rtl="0" eaLnBrk="1" latinLnBrk="0" hangingPunct="1">
                        <a:defRPr sz="216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645920" algn="l" defTabSz="1097280" rtl="0" eaLnBrk="1" latinLnBrk="0" hangingPunct="1">
                        <a:defRPr sz="216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2194560" algn="l" defTabSz="1097280" rtl="0" eaLnBrk="1" latinLnBrk="0" hangingPunct="1">
                        <a:defRPr sz="216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743200" algn="l" defTabSz="1097280" rtl="0" eaLnBrk="1" latinLnBrk="0" hangingPunct="1">
                        <a:defRPr sz="216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3291840" algn="l" defTabSz="1097280" rtl="0" eaLnBrk="1" latinLnBrk="0" hangingPunct="1">
                        <a:defRPr sz="216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840480" algn="l" defTabSz="1097280" rtl="0" eaLnBrk="1" latinLnBrk="0" hangingPunct="1">
                        <a:defRPr sz="216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4389120" algn="l" defTabSz="1097280" rtl="0" eaLnBrk="1" latinLnBrk="0" hangingPunct="1">
                        <a:defRPr sz="216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+mn-lt"/>
                          <a:cs typeface="Arial" panose="020B0604020202020204" pitchFamily="34" charset="0"/>
                        </a:rPr>
                        <a:t>Glucosamine</a:t>
                      </a:r>
                      <a:endParaRPr lang="en-US" sz="1800" dirty="0">
                        <a:effectLst/>
                        <a:latin typeface="+mn-lt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80626" marR="80626" marT="0" marB="0" anchor="ctr"/>
                </a:tc>
                <a:tc>
                  <a:txBody>
                    <a:bodyPr/>
                    <a:lstStyle>
                      <a:lvl1pPr marL="0" algn="l" defTabSz="1097280" rtl="0" eaLnBrk="1" latinLnBrk="0" hangingPunct="1">
                        <a:defRPr sz="216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548640" algn="l" defTabSz="1097280" rtl="0" eaLnBrk="1" latinLnBrk="0" hangingPunct="1">
                        <a:defRPr sz="216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1097280" algn="l" defTabSz="1097280" rtl="0" eaLnBrk="1" latinLnBrk="0" hangingPunct="1">
                        <a:defRPr sz="216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645920" algn="l" defTabSz="1097280" rtl="0" eaLnBrk="1" latinLnBrk="0" hangingPunct="1">
                        <a:defRPr sz="216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2194560" algn="l" defTabSz="1097280" rtl="0" eaLnBrk="1" latinLnBrk="0" hangingPunct="1">
                        <a:defRPr sz="216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743200" algn="l" defTabSz="1097280" rtl="0" eaLnBrk="1" latinLnBrk="0" hangingPunct="1">
                        <a:defRPr sz="216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3291840" algn="l" defTabSz="1097280" rtl="0" eaLnBrk="1" latinLnBrk="0" hangingPunct="1">
                        <a:defRPr sz="216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840480" algn="l" defTabSz="1097280" rtl="0" eaLnBrk="1" latinLnBrk="0" hangingPunct="1">
                        <a:defRPr sz="216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4389120" algn="l" defTabSz="1097280" rtl="0" eaLnBrk="1" latinLnBrk="0" hangingPunct="1">
                        <a:defRPr sz="216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+mn-lt"/>
                          <a:cs typeface="Arial" panose="020B0604020202020204" pitchFamily="34" charset="0"/>
                        </a:rPr>
                        <a:t>C</a:t>
                      </a:r>
                      <a:r>
                        <a:rPr lang="en-US" sz="1800" baseline="-25000" dirty="0">
                          <a:effectLst/>
                          <a:latin typeface="+mn-lt"/>
                          <a:cs typeface="Arial" panose="020B0604020202020204" pitchFamily="34" charset="0"/>
                        </a:rPr>
                        <a:t>6</a:t>
                      </a:r>
                      <a:r>
                        <a:rPr lang="en-US" sz="1800" dirty="0">
                          <a:effectLst/>
                          <a:latin typeface="+mn-lt"/>
                          <a:cs typeface="Arial" panose="020B0604020202020204" pitchFamily="34" charset="0"/>
                        </a:rPr>
                        <a:t>H</a:t>
                      </a:r>
                      <a:r>
                        <a:rPr lang="en-US" sz="1800" baseline="-25000" dirty="0">
                          <a:effectLst/>
                          <a:latin typeface="+mn-lt"/>
                          <a:cs typeface="Arial" panose="020B0604020202020204" pitchFamily="34" charset="0"/>
                        </a:rPr>
                        <a:t>13</a:t>
                      </a:r>
                      <a:r>
                        <a:rPr lang="en-US" sz="1800" dirty="0">
                          <a:effectLst/>
                          <a:latin typeface="+mn-lt"/>
                          <a:cs typeface="Arial" panose="020B0604020202020204" pitchFamily="34" charset="0"/>
                        </a:rPr>
                        <a:t>NO</a:t>
                      </a:r>
                      <a:r>
                        <a:rPr lang="en-US" sz="1800" baseline="-25000" dirty="0">
                          <a:effectLst/>
                          <a:latin typeface="+mn-lt"/>
                          <a:cs typeface="Arial" panose="020B0604020202020204" pitchFamily="34" charset="0"/>
                        </a:rPr>
                        <a:t>5</a:t>
                      </a:r>
                      <a:endParaRPr lang="en-US" sz="1800" baseline="-25000" dirty="0">
                        <a:effectLst/>
                        <a:latin typeface="+mn-lt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80626" marR="80626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</a:t>
                      </a:r>
                    </a:p>
                  </a:txBody>
                  <a:tcPr marL="9525" marR="9525" marT="9525" marB="0" anchor="ctr" anchorCtr="1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13</a:t>
                      </a:r>
                    </a:p>
                  </a:txBody>
                  <a:tcPr marL="9525" marR="9525" marT="9525" marB="0" anchor="ctr" anchorCtr="1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</a:t>
                      </a:r>
                    </a:p>
                  </a:txBody>
                  <a:tcPr marL="9525" marR="9525" marT="9525" marB="0" anchor="ctr" anchorCtr="1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9525" marR="9525" marT="9525" marB="0" anchor="ctr" anchorCtr="1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9525" marR="9525" marT="9525" marB="0" anchor="ctr" anchorCtr="1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9525" marR="9525" marT="9525" marB="0" anchor="ctr" anchorCtr="1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9525" marR="9525" marT="9525" marB="0" anchor="ctr" anchorCtr="1"/>
                </a:tc>
                <a:extLst>
                  <a:ext uri="{0D108BD9-81ED-4DB2-BD59-A6C34878D82A}">
                    <a16:rowId xmlns:a16="http://schemas.microsoft.com/office/drawing/2014/main" val="50989057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3" name="Table 12">
                <a:extLst>
                  <a:ext uri="{FF2B5EF4-FFF2-40B4-BE49-F238E27FC236}">
                    <a16:creationId xmlns:a16="http://schemas.microsoft.com/office/drawing/2014/main" id="{AFC27EC0-D21F-474F-A740-D399D777F2F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28959009"/>
                  </p:ext>
                </p:extLst>
              </p:nvPr>
            </p:nvGraphicFramePr>
            <p:xfrm>
              <a:off x="7666486" y="4458121"/>
              <a:ext cx="5674857" cy="1255426"/>
            </p:xfrm>
            <a:graphic>
              <a:graphicData uri="http://schemas.openxmlformats.org/drawingml/2006/table">
                <a:tbl>
                  <a:tblPr firstRow="1" bandRow="1">
                    <a:tableStyleId>{68D230F3-CF80-4859-8CE7-A43EE81993B5}</a:tableStyleId>
                  </a:tblPr>
                  <a:tblGrid>
                    <a:gridCol w="603250">
                      <a:extLst>
                        <a:ext uri="{9D8B030D-6E8A-4147-A177-3AD203B41FA5}">
                          <a16:colId xmlns:a16="http://schemas.microsoft.com/office/drawing/2014/main" val="1764962429"/>
                        </a:ext>
                      </a:extLst>
                    </a:gridCol>
                    <a:gridCol w="514437">
                      <a:extLst>
                        <a:ext uri="{9D8B030D-6E8A-4147-A177-3AD203B41FA5}">
                          <a16:colId xmlns:a16="http://schemas.microsoft.com/office/drawing/2014/main" val="2750718527"/>
                        </a:ext>
                      </a:extLst>
                    </a:gridCol>
                    <a:gridCol w="641408">
                      <a:extLst>
                        <a:ext uri="{9D8B030D-6E8A-4147-A177-3AD203B41FA5}">
                          <a16:colId xmlns:a16="http://schemas.microsoft.com/office/drawing/2014/main" val="531350942"/>
                        </a:ext>
                      </a:extLst>
                    </a:gridCol>
                    <a:gridCol w="563865">
                      <a:extLst>
                        <a:ext uri="{9D8B030D-6E8A-4147-A177-3AD203B41FA5}">
                          <a16:colId xmlns:a16="http://schemas.microsoft.com/office/drawing/2014/main" val="506893897"/>
                        </a:ext>
                      </a:extLst>
                    </a:gridCol>
                    <a:gridCol w="723384">
                      <a:extLst>
                        <a:ext uri="{9D8B030D-6E8A-4147-A177-3AD203B41FA5}">
                          <a16:colId xmlns:a16="http://schemas.microsoft.com/office/drawing/2014/main" val="1037907907"/>
                        </a:ext>
                      </a:extLst>
                    </a:gridCol>
                    <a:gridCol w="525367">
                      <a:extLst>
                        <a:ext uri="{9D8B030D-6E8A-4147-A177-3AD203B41FA5}">
                          <a16:colId xmlns:a16="http://schemas.microsoft.com/office/drawing/2014/main" val="1120567123"/>
                        </a:ext>
                      </a:extLst>
                    </a:gridCol>
                    <a:gridCol w="603250">
                      <a:extLst>
                        <a:ext uri="{9D8B030D-6E8A-4147-A177-3AD203B41FA5}">
                          <a16:colId xmlns:a16="http://schemas.microsoft.com/office/drawing/2014/main" val="672863416"/>
                        </a:ext>
                      </a:extLst>
                    </a:gridCol>
                    <a:gridCol w="476250">
                      <a:extLst>
                        <a:ext uri="{9D8B030D-6E8A-4147-A177-3AD203B41FA5}">
                          <a16:colId xmlns:a16="http://schemas.microsoft.com/office/drawing/2014/main" val="926961639"/>
                        </a:ext>
                      </a:extLst>
                    </a:gridCol>
                    <a:gridCol w="391414">
                      <a:extLst>
                        <a:ext uri="{9D8B030D-6E8A-4147-A177-3AD203B41FA5}">
                          <a16:colId xmlns:a16="http://schemas.microsoft.com/office/drawing/2014/main" val="330576797"/>
                        </a:ext>
                      </a:extLst>
                    </a:gridCol>
                    <a:gridCol w="632232">
                      <a:extLst>
                        <a:ext uri="{9D8B030D-6E8A-4147-A177-3AD203B41FA5}">
                          <a16:colId xmlns:a16="http://schemas.microsoft.com/office/drawing/2014/main" val="3338011527"/>
                        </a:ext>
                      </a:extLst>
                    </a:gridCol>
                  </a:tblGrid>
                  <a:tr h="268956"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7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7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1700" b="0" i="1" smtClean="0">
                                        <a:latin typeface="Cambria Math" panose="02040503050406030204" pitchFamily="18" charset="0"/>
                                      </a:rPr>
                                      <m:t>𝑂𝐶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7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9108" marR="9108" marT="9108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7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7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17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700" b="0" i="1" smtClean="0">
                                            <a:latin typeface="Cambria Math" panose="02040503050406030204" pitchFamily="18" charset="0"/>
                                          </a:rPr>
                                          <m:t>𝐻</m:t>
                                        </m:r>
                                      </m:e>
                                      <m:sub>
                                        <m:r>
                                          <a:rPr lang="en-US" sz="17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en-US" sz="1700" b="0" i="1" smtClean="0">
                                        <a:latin typeface="Cambria Math" panose="02040503050406030204" pitchFamily="18" charset="0"/>
                                      </a:rPr>
                                      <m:t>𝑂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7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9108" marR="9108" marT="9108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7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7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sSubSup>
                                      <m:sSubSupPr>
                                        <m:ctrlPr>
                                          <a:rPr lang="en-US" sz="17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700" b="0" i="1" smtClean="0">
                                            <a:latin typeface="Cambria Math" panose="02040503050406030204" pitchFamily="18" charset="0"/>
                                          </a:rPr>
                                          <m:t>𝐻𝐶𝑂</m:t>
                                        </m:r>
                                      </m:e>
                                      <m:sub>
                                        <m:r>
                                          <a:rPr lang="en-US" sz="17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  <m:sup>
                                        <m:r>
                                          <a:rPr lang="en-US" sz="1700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</m:sup>
                                    </m:sSubSup>
                                  </m:sub>
                                </m:sSub>
                              </m:oMath>
                            </m:oMathPara>
                          </a14:m>
                          <a:endParaRPr lang="en-US" sz="17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9108" marR="9108" marT="9108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7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7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sSubSup>
                                      <m:sSubSupPr>
                                        <m:ctrlPr>
                                          <a:rPr lang="en-US" sz="17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700" b="0" i="1" smtClean="0">
                                            <a:latin typeface="Cambria Math" panose="02040503050406030204" pitchFamily="18" charset="0"/>
                                          </a:rPr>
                                          <m:t>𝑁𝐻</m:t>
                                        </m:r>
                                      </m:e>
                                      <m:sub>
                                        <m:r>
                                          <a:rPr lang="en-US" sz="1700" b="0" i="1" smtClean="0">
                                            <a:latin typeface="Cambria Math" panose="02040503050406030204" pitchFamily="18" charset="0"/>
                                          </a:rPr>
                                          <m:t>4</m:t>
                                        </m:r>
                                      </m:sub>
                                      <m:sup>
                                        <m:r>
                                          <a:rPr lang="en-US" sz="1700" b="0" i="1" smtClean="0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</m:sup>
                                    </m:sSubSup>
                                  </m:sub>
                                </m:sSub>
                              </m:oMath>
                            </m:oMathPara>
                          </a14:m>
                          <a:endParaRPr lang="en-US" sz="17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9108" marR="9108" marT="9108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7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7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sSubSup>
                                      <m:sSubSupPr>
                                        <m:ctrlPr>
                                          <a:rPr lang="en-US" sz="17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700" b="0" i="1" smtClean="0">
                                            <a:latin typeface="Cambria Math" panose="02040503050406030204" pitchFamily="18" charset="0"/>
                                          </a:rPr>
                                          <m:t>𝐻𝑃𝑂</m:t>
                                        </m:r>
                                      </m:e>
                                      <m:sub>
                                        <m:r>
                                          <a:rPr lang="en-US" sz="1700" b="0" i="1" smtClean="0">
                                            <a:latin typeface="Cambria Math" panose="02040503050406030204" pitchFamily="18" charset="0"/>
                                          </a:rPr>
                                          <m:t>4</m:t>
                                        </m:r>
                                      </m:sub>
                                      <m:sup>
                                        <m:r>
                                          <a:rPr lang="en-US" sz="1700" b="0" i="1" smtClean="0">
                                            <a:latin typeface="Cambria Math" panose="02040503050406030204" pitchFamily="18" charset="0"/>
                                          </a:rPr>
                                          <m:t>2−</m:t>
                                        </m:r>
                                      </m:sup>
                                    </m:sSubSup>
                                  </m:sub>
                                </m:sSub>
                              </m:oMath>
                            </m:oMathPara>
                          </a14:m>
                          <a:endParaRPr lang="en-US" sz="17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9108" marR="9108" marT="9108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7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7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sSup>
                                      <m:sSupPr>
                                        <m:ctrlPr>
                                          <a:rPr lang="en-US" sz="17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700" b="0" i="1" smtClean="0">
                                            <a:latin typeface="Cambria Math" panose="02040503050406030204" pitchFamily="18" charset="0"/>
                                          </a:rPr>
                                          <m:t>𝐻𝑆</m:t>
                                        </m:r>
                                      </m:e>
                                      <m:sup>
                                        <m:r>
                                          <a:rPr lang="en-US" sz="1700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</m:sup>
                                    </m:sSup>
                                  </m:sub>
                                </m:sSub>
                              </m:oMath>
                            </m:oMathPara>
                          </a14:m>
                          <a:endParaRPr lang="en-US" sz="17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9108" marR="9108" marT="9108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7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7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sSup>
                                      <m:sSupPr>
                                        <m:ctrlPr>
                                          <a:rPr lang="en-US" sz="17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700" b="0" i="1" smtClean="0">
                                            <a:latin typeface="Cambria Math" panose="02040503050406030204" pitchFamily="18" charset="0"/>
                                          </a:rPr>
                                          <m:t>𝐻</m:t>
                                        </m:r>
                                      </m:e>
                                      <m:sup>
                                        <m:r>
                                          <a:rPr lang="en-US" sz="1700" b="0" i="1" smtClean="0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</m:sup>
                                    </m:sSup>
                                  </m:sub>
                                </m:sSub>
                              </m:oMath>
                            </m:oMathPara>
                          </a14:m>
                          <a:endParaRPr lang="en-US" sz="17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9108" marR="9108" marT="9108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7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7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sSup>
                                      <m:sSupPr>
                                        <m:ctrlPr>
                                          <a:rPr lang="en-US" sz="17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700" b="0" i="1" smtClean="0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r>
                                          <a:rPr lang="en-US" sz="1700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</m:sup>
                                    </m:sSup>
                                  </m:sub>
                                </m:sSub>
                              </m:oMath>
                            </m:oMathPara>
                          </a14:m>
                          <a:endParaRPr lang="en-US" sz="17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9108" marR="9108" marT="9108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7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7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17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700" b="0" i="1" smtClean="0">
                                            <a:latin typeface="Cambria Math" panose="02040503050406030204" pitchFamily="18" charset="0"/>
                                          </a:rPr>
                                          <m:t>𝑂</m:t>
                                        </m:r>
                                      </m:e>
                                      <m:sub>
                                        <m:r>
                                          <a:rPr lang="en-US" sz="17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sub>
                                </m:sSub>
                              </m:oMath>
                            </m:oMathPara>
                          </a14:m>
                          <a:endParaRPr lang="en-US" sz="17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9108" marR="9108" marT="9108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7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7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1700" b="0" i="1" smtClean="0">
                                        <a:latin typeface="Cambria Math" panose="02040503050406030204" pitchFamily="18" charset="0"/>
                                      </a:rPr>
                                      <m:t>𝐵𝑖𝑜𝑚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7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9108" marR="9108" marT="9108" marB="0" anchor="ctr"/>
                    </a:tc>
                    <a:extLst>
                      <a:ext uri="{0D108BD9-81ED-4DB2-BD59-A6C34878D82A}">
                        <a16:rowId xmlns:a16="http://schemas.microsoft.com/office/drawing/2014/main" val="2249362723"/>
                      </a:ext>
                    </a:extLst>
                  </a:tr>
                  <a:tr h="314072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-0.17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0.50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-0.20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-0.2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367422142"/>
                      </a:ext>
                    </a:extLst>
                  </a:tr>
                  <a:tr h="314072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-0.50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0.50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-0.20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-0.50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-0.2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47895266"/>
                      </a:ext>
                    </a:extLst>
                  </a:tr>
                  <a:tr h="314072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-0.17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0.33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-0.03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-0.17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-0.2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08544605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3" name="Table 12">
                <a:extLst>
                  <a:ext uri="{FF2B5EF4-FFF2-40B4-BE49-F238E27FC236}">
                    <a16:creationId xmlns:a16="http://schemas.microsoft.com/office/drawing/2014/main" id="{AFC27EC0-D21F-474F-A740-D399D777F2F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28959009"/>
                  </p:ext>
                </p:extLst>
              </p:nvPr>
            </p:nvGraphicFramePr>
            <p:xfrm>
              <a:off x="7666486" y="4458121"/>
              <a:ext cx="5674857" cy="1255426"/>
            </p:xfrm>
            <a:graphic>
              <a:graphicData uri="http://schemas.openxmlformats.org/drawingml/2006/table">
                <a:tbl>
                  <a:tblPr firstRow="1" bandRow="1">
                    <a:tableStyleId>{68D230F3-CF80-4859-8CE7-A43EE81993B5}</a:tableStyleId>
                  </a:tblPr>
                  <a:tblGrid>
                    <a:gridCol w="603250">
                      <a:extLst>
                        <a:ext uri="{9D8B030D-6E8A-4147-A177-3AD203B41FA5}">
                          <a16:colId xmlns:a16="http://schemas.microsoft.com/office/drawing/2014/main" val="1764962429"/>
                        </a:ext>
                      </a:extLst>
                    </a:gridCol>
                    <a:gridCol w="514437">
                      <a:extLst>
                        <a:ext uri="{9D8B030D-6E8A-4147-A177-3AD203B41FA5}">
                          <a16:colId xmlns:a16="http://schemas.microsoft.com/office/drawing/2014/main" val="2750718527"/>
                        </a:ext>
                      </a:extLst>
                    </a:gridCol>
                    <a:gridCol w="641408">
                      <a:extLst>
                        <a:ext uri="{9D8B030D-6E8A-4147-A177-3AD203B41FA5}">
                          <a16:colId xmlns:a16="http://schemas.microsoft.com/office/drawing/2014/main" val="531350942"/>
                        </a:ext>
                      </a:extLst>
                    </a:gridCol>
                    <a:gridCol w="563865">
                      <a:extLst>
                        <a:ext uri="{9D8B030D-6E8A-4147-A177-3AD203B41FA5}">
                          <a16:colId xmlns:a16="http://schemas.microsoft.com/office/drawing/2014/main" val="506893897"/>
                        </a:ext>
                      </a:extLst>
                    </a:gridCol>
                    <a:gridCol w="723384">
                      <a:extLst>
                        <a:ext uri="{9D8B030D-6E8A-4147-A177-3AD203B41FA5}">
                          <a16:colId xmlns:a16="http://schemas.microsoft.com/office/drawing/2014/main" val="1037907907"/>
                        </a:ext>
                      </a:extLst>
                    </a:gridCol>
                    <a:gridCol w="525367">
                      <a:extLst>
                        <a:ext uri="{9D8B030D-6E8A-4147-A177-3AD203B41FA5}">
                          <a16:colId xmlns:a16="http://schemas.microsoft.com/office/drawing/2014/main" val="1120567123"/>
                        </a:ext>
                      </a:extLst>
                    </a:gridCol>
                    <a:gridCol w="603250">
                      <a:extLst>
                        <a:ext uri="{9D8B030D-6E8A-4147-A177-3AD203B41FA5}">
                          <a16:colId xmlns:a16="http://schemas.microsoft.com/office/drawing/2014/main" val="672863416"/>
                        </a:ext>
                      </a:extLst>
                    </a:gridCol>
                    <a:gridCol w="476250">
                      <a:extLst>
                        <a:ext uri="{9D8B030D-6E8A-4147-A177-3AD203B41FA5}">
                          <a16:colId xmlns:a16="http://schemas.microsoft.com/office/drawing/2014/main" val="926961639"/>
                        </a:ext>
                      </a:extLst>
                    </a:gridCol>
                    <a:gridCol w="391414">
                      <a:extLst>
                        <a:ext uri="{9D8B030D-6E8A-4147-A177-3AD203B41FA5}">
                          <a16:colId xmlns:a16="http://schemas.microsoft.com/office/drawing/2014/main" val="330576797"/>
                        </a:ext>
                      </a:extLst>
                    </a:gridCol>
                    <a:gridCol w="632232">
                      <a:extLst>
                        <a:ext uri="{9D8B030D-6E8A-4147-A177-3AD203B41FA5}">
                          <a16:colId xmlns:a16="http://schemas.microsoft.com/office/drawing/2014/main" val="3338011527"/>
                        </a:ext>
                      </a:extLst>
                    </a:gridCol>
                  </a:tblGrid>
                  <a:tr h="31321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08" marR="9108" marT="9108" marB="0" anchor="ctr">
                        <a:blipFill>
                          <a:blip r:embed="rId9"/>
                          <a:stretch>
                            <a:fillRect t="-1923" r="-842424" b="-3365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08" marR="9108" marT="9108" marB="0" anchor="ctr">
                        <a:blipFill>
                          <a:blip r:embed="rId9"/>
                          <a:stretch>
                            <a:fillRect l="-116471" t="-1923" r="-881176" b="-3365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08" marR="9108" marT="9108" marB="0" anchor="ctr">
                        <a:blipFill>
                          <a:blip r:embed="rId9"/>
                          <a:stretch>
                            <a:fillRect l="-175238" t="-1923" r="-613333" b="-3365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08" marR="9108" marT="9108" marB="0" anchor="ctr">
                        <a:blipFill>
                          <a:blip r:embed="rId9"/>
                          <a:stretch>
                            <a:fillRect l="-310753" t="-1923" r="-592473" b="-3365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08" marR="9108" marT="9108" marB="0" anchor="ctr">
                        <a:blipFill>
                          <a:blip r:embed="rId9"/>
                          <a:stretch>
                            <a:fillRect l="-323729" t="-1923" r="-366949" b="-3365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08" marR="9108" marT="9108" marB="0" anchor="ctr">
                        <a:blipFill>
                          <a:blip r:embed="rId9"/>
                          <a:stretch>
                            <a:fillRect l="-574713" t="-1923" r="-397701" b="-3365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08" marR="9108" marT="9108" marB="0" anchor="ctr">
                        <a:blipFill>
                          <a:blip r:embed="rId9"/>
                          <a:stretch>
                            <a:fillRect l="-592929" t="-1923" r="-249495" b="-3365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08" marR="9108" marT="9108" marB="0" anchor="ctr">
                        <a:blipFill>
                          <a:blip r:embed="rId9"/>
                          <a:stretch>
                            <a:fillRect l="-879487" t="-1923" r="-216667" b="-3365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08" marR="9108" marT="9108" marB="0" anchor="ctr">
                        <a:blipFill>
                          <a:blip r:embed="rId9"/>
                          <a:stretch>
                            <a:fillRect l="-1193750" t="-1923" r="-164063" b="-3365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08" marR="9108" marT="9108" marB="0" anchor="ctr">
                        <a:blipFill>
                          <a:blip r:embed="rId9"/>
                          <a:stretch>
                            <a:fillRect l="-796154" t="-1923" r="-962" b="-33653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49362723"/>
                      </a:ext>
                    </a:extLst>
                  </a:tr>
                  <a:tr h="314072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-0.17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0.50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-0.20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-0.2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367422142"/>
                      </a:ext>
                    </a:extLst>
                  </a:tr>
                  <a:tr h="314072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-0.50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0.50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-0.20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-0.50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-0.2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47895266"/>
                      </a:ext>
                    </a:extLst>
                  </a:tr>
                  <a:tr h="314072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-0.17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0.33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-0.03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-0.17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-0.2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085446050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17" name="Object 16">
            <a:extLst>
              <a:ext uri="{FF2B5EF4-FFF2-40B4-BE49-F238E27FC236}">
                <a16:creationId xmlns:a16="http://schemas.microsoft.com/office/drawing/2014/main" id="{51CAA551-7508-42E4-8027-B37AAEB75D3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29398955"/>
              </p:ext>
            </p:extLst>
          </p:nvPr>
        </p:nvGraphicFramePr>
        <p:xfrm>
          <a:off x="10209432" y="3935741"/>
          <a:ext cx="588963" cy="46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847" name="Equation" r:id="rId10" imgW="291960" imgH="228600" progId="Equation.DSMT4">
                  <p:embed/>
                </p:oleObj>
              </mc:Choice>
              <mc:Fallback>
                <p:oleObj name="Equation" r:id="rId10" imgW="29196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0209432" y="3935741"/>
                        <a:ext cx="588963" cy="4619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8" name="Table 17">
                <a:extLst>
                  <a:ext uri="{FF2B5EF4-FFF2-40B4-BE49-F238E27FC236}">
                    <a16:creationId xmlns:a16="http://schemas.microsoft.com/office/drawing/2014/main" id="{6EE64D29-2773-496D-81B7-5D6BEC44AA7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24221654"/>
                  </p:ext>
                </p:extLst>
              </p:nvPr>
            </p:nvGraphicFramePr>
            <p:xfrm>
              <a:off x="7666486" y="6695799"/>
              <a:ext cx="5674858" cy="1255426"/>
            </p:xfrm>
            <a:graphic>
              <a:graphicData uri="http://schemas.openxmlformats.org/drawingml/2006/table">
                <a:tbl>
                  <a:tblPr firstRow="1" bandRow="1">
                    <a:tableStyleId>{68D230F3-CF80-4859-8CE7-A43EE81993B5}</a:tableStyleId>
                  </a:tblPr>
                  <a:tblGrid>
                    <a:gridCol w="610813">
                      <a:extLst>
                        <a:ext uri="{9D8B030D-6E8A-4147-A177-3AD203B41FA5}">
                          <a16:colId xmlns:a16="http://schemas.microsoft.com/office/drawing/2014/main" val="1764962429"/>
                        </a:ext>
                      </a:extLst>
                    </a:gridCol>
                    <a:gridCol w="520886">
                      <a:extLst>
                        <a:ext uri="{9D8B030D-6E8A-4147-A177-3AD203B41FA5}">
                          <a16:colId xmlns:a16="http://schemas.microsoft.com/office/drawing/2014/main" val="2750718527"/>
                        </a:ext>
                      </a:extLst>
                    </a:gridCol>
                    <a:gridCol w="649449">
                      <a:extLst>
                        <a:ext uri="{9D8B030D-6E8A-4147-A177-3AD203B41FA5}">
                          <a16:colId xmlns:a16="http://schemas.microsoft.com/office/drawing/2014/main" val="531350942"/>
                        </a:ext>
                      </a:extLst>
                    </a:gridCol>
                    <a:gridCol w="570934">
                      <a:extLst>
                        <a:ext uri="{9D8B030D-6E8A-4147-A177-3AD203B41FA5}">
                          <a16:colId xmlns:a16="http://schemas.microsoft.com/office/drawing/2014/main" val="506893897"/>
                        </a:ext>
                      </a:extLst>
                    </a:gridCol>
                    <a:gridCol w="732453">
                      <a:extLst>
                        <a:ext uri="{9D8B030D-6E8A-4147-A177-3AD203B41FA5}">
                          <a16:colId xmlns:a16="http://schemas.microsoft.com/office/drawing/2014/main" val="1037907907"/>
                        </a:ext>
                      </a:extLst>
                    </a:gridCol>
                    <a:gridCol w="531953">
                      <a:extLst>
                        <a:ext uri="{9D8B030D-6E8A-4147-A177-3AD203B41FA5}">
                          <a16:colId xmlns:a16="http://schemas.microsoft.com/office/drawing/2014/main" val="1120567123"/>
                        </a:ext>
                      </a:extLst>
                    </a:gridCol>
                    <a:gridCol w="610813">
                      <a:extLst>
                        <a:ext uri="{9D8B030D-6E8A-4147-A177-3AD203B41FA5}">
                          <a16:colId xmlns:a16="http://schemas.microsoft.com/office/drawing/2014/main" val="672863416"/>
                        </a:ext>
                      </a:extLst>
                    </a:gridCol>
                    <a:gridCol w="411078">
                      <a:extLst>
                        <a:ext uri="{9D8B030D-6E8A-4147-A177-3AD203B41FA5}">
                          <a16:colId xmlns:a16="http://schemas.microsoft.com/office/drawing/2014/main" val="926961639"/>
                        </a:ext>
                      </a:extLst>
                    </a:gridCol>
                    <a:gridCol w="396321">
                      <a:extLst>
                        <a:ext uri="{9D8B030D-6E8A-4147-A177-3AD203B41FA5}">
                          <a16:colId xmlns:a16="http://schemas.microsoft.com/office/drawing/2014/main" val="330576797"/>
                        </a:ext>
                      </a:extLst>
                    </a:gridCol>
                    <a:gridCol w="640158">
                      <a:extLst>
                        <a:ext uri="{9D8B030D-6E8A-4147-A177-3AD203B41FA5}">
                          <a16:colId xmlns:a16="http://schemas.microsoft.com/office/drawing/2014/main" val="3338011527"/>
                        </a:ext>
                      </a:extLst>
                    </a:gridCol>
                  </a:tblGrid>
                  <a:tr h="268956"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7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7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1700" b="0" i="1" smtClean="0">
                                        <a:latin typeface="Cambria Math" panose="02040503050406030204" pitchFamily="18" charset="0"/>
                                      </a:rPr>
                                      <m:t>𝑂𝐶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7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9108" marR="9108" marT="9108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7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7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17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700" b="0" i="1" smtClean="0">
                                            <a:latin typeface="Cambria Math" panose="02040503050406030204" pitchFamily="18" charset="0"/>
                                          </a:rPr>
                                          <m:t>𝐻</m:t>
                                        </m:r>
                                      </m:e>
                                      <m:sub>
                                        <m:r>
                                          <a:rPr lang="en-US" sz="17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en-US" sz="1700" b="0" i="1" smtClean="0">
                                        <a:latin typeface="Cambria Math" panose="02040503050406030204" pitchFamily="18" charset="0"/>
                                      </a:rPr>
                                      <m:t>𝑂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7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9108" marR="9108" marT="9108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7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7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sSubSup>
                                      <m:sSubSupPr>
                                        <m:ctrlPr>
                                          <a:rPr lang="en-US" sz="17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700" b="0" i="1" smtClean="0">
                                            <a:latin typeface="Cambria Math" panose="02040503050406030204" pitchFamily="18" charset="0"/>
                                          </a:rPr>
                                          <m:t>𝐻𝐶𝑂</m:t>
                                        </m:r>
                                      </m:e>
                                      <m:sub>
                                        <m:r>
                                          <a:rPr lang="en-US" sz="17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  <m:sup>
                                        <m:r>
                                          <a:rPr lang="en-US" sz="1700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</m:sup>
                                    </m:sSubSup>
                                  </m:sub>
                                </m:sSub>
                              </m:oMath>
                            </m:oMathPara>
                          </a14:m>
                          <a:endParaRPr lang="en-US" sz="17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9108" marR="9108" marT="9108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7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7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sSubSup>
                                      <m:sSubSupPr>
                                        <m:ctrlPr>
                                          <a:rPr lang="en-US" sz="17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700" b="0" i="1" smtClean="0">
                                            <a:latin typeface="Cambria Math" panose="02040503050406030204" pitchFamily="18" charset="0"/>
                                          </a:rPr>
                                          <m:t>𝑁𝐻</m:t>
                                        </m:r>
                                      </m:e>
                                      <m:sub>
                                        <m:r>
                                          <a:rPr lang="en-US" sz="1700" b="0" i="1" smtClean="0">
                                            <a:latin typeface="Cambria Math" panose="02040503050406030204" pitchFamily="18" charset="0"/>
                                          </a:rPr>
                                          <m:t>4</m:t>
                                        </m:r>
                                      </m:sub>
                                      <m:sup>
                                        <m:r>
                                          <a:rPr lang="en-US" sz="1700" b="0" i="1" smtClean="0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</m:sup>
                                    </m:sSubSup>
                                  </m:sub>
                                </m:sSub>
                              </m:oMath>
                            </m:oMathPara>
                          </a14:m>
                          <a:endParaRPr lang="en-US" sz="17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9108" marR="9108" marT="9108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7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7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sSubSup>
                                      <m:sSubSupPr>
                                        <m:ctrlPr>
                                          <a:rPr lang="en-US" sz="17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700" b="0" i="1" smtClean="0">
                                            <a:latin typeface="Cambria Math" panose="02040503050406030204" pitchFamily="18" charset="0"/>
                                          </a:rPr>
                                          <m:t>𝐻𝑃𝑂</m:t>
                                        </m:r>
                                      </m:e>
                                      <m:sub>
                                        <m:r>
                                          <a:rPr lang="en-US" sz="1700" b="0" i="1" smtClean="0">
                                            <a:latin typeface="Cambria Math" panose="02040503050406030204" pitchFamily="18" charset="0"/>
                                          </a:rPr>
                                          <m:t>4</m:t>
                                        </m:r>
                                      </m:sub>
                                      <m:sup>
                                        <m:r>
                                          <a:rPr lang="en-US" sz="1700" b="0" i="1" smtClean="0">
                                            <a:latin typeface="Cambria Math" panose="02040503050406030204" pitchFamily="18" charset="0"/>
                                          </a:rPr>
                                          <m:t>2−</m:t>
                                        </m:r>
                                      </m:sup>
                                    </m:sSubSup>
                                  </m:sub>
                                </m:sSub>
                              </m:oMath>
                            </m:oMathPara>
                          </a14:m>
                          <a:endParaRPr lang="en-US" sz="17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9108" marR="9108" marT="9108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7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7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sSup>
                                      <m:sSupPr>
                                        <m:ctrlPr>
                                          <a:rPr lang="en-US" sz="17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700" b="0" i="1" smtClean="0">
                                            <a:latin typeface="Cambria Math" panose="02040503050406030204" pitchFamily="18" charset="0"/>
                                          </a:rPr>
                                          <m:t>𝐻𝑆</m:t>
                                        </m:r>
                                      </m:e>
                                      <m:sup>
                                        <m:r>
                                          <a:rPr lang="en-US" sz="1700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</m:sup>
                                    </m:sSup>
                                  </m:sub>
                                </m:sSub>
                              </m:oMath>
                            </m:oMathPara>
                          </a14:m>
                          <a:endParaRPr lang="en-US" sz="17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9108" marR="9108" marT="9108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7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7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sSup>
                                      <m:sSupPr>
                                        <m:ctrlPr>
                                          <a:rPr lang="en-US" sz="17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700" b="0" i="1" smtClean="0">
                                            <a:latin typeface="Cambria Math" panose="02040503050406030204" pitchFamily="18" charset="0"/>
                                          </a:rPr>
                                          <m:t>𝐻</m:t>
                                        </m:r>
                                      </m:e>
                                      <m:sup>
                                        <m:r>
                                          <a:rPr lang="en-US" sz="1700" b="0" i="1" smtClean="0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</m:sup>
                                    </m:sSup>
                                  </m:sub>
                                </m:sSub>
                              </m:oMath>
                            </m:oMathPara>
                          </a14:m>
                          <a:endParaRPr lang="en-US" sz="17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9108" marR="9108" marT="9108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7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7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sSup>
                                      <m:sSupPr>
                                        <m:ctrlPr>
                                          <a:rPr lang="en-US" sz="17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700" b="0" i="1" smtClean="0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r>
                                          <a:rPr lang="en-US" sz="1700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</m:sup>
                                    </m:sSup>
                                  </m:sub>
                                </m:sSub>
                              </m:oMath>
                            </m:oMathPara>
                          </a14:m>
                          <a:endParaRPr lang="en-US" sz="17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9108" marR="9108" marT="9108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7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7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17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700" b="0" i="1" smtClean="0">
                                            <a:latin typeface="Cambria Math" panose="02040503050406030204" pitchFamily="18" charset="0"/>
                                          </a:rPr>
                                          <m:t>𝑂</m:t>
                                        </m:r>
                                      </m:e>
                                      <m:sub>
                                        <m:r>
                                          <a:rPr lang="en-US" sz="17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sub>
                                </m:sSub>
                              </m:oMath>
                            </m:oMathPara>
                          </a14:m>
                          <a:endParaRPr lang="en-US" sz="17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9108" marR="9108" marT="9108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7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7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1700" b="0" i="1" smtClean="0">
                                        <a:latin typeface="Cambria Math" panose="02040503050406030204" pitchFamily="18" charset="0"/>
                                      </a:rPr>
                                      <m:t>𝐵𝑖𝑜𝑚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7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9108" marR="9108" marT="9108" marB="0" anchor="ctr"/>
                    </a:tc>
                    <a:extLst>
                      <a:ext uri="{0D108BD9-81ED-4DB2-BD59-A6C34878D82A}">
                        <a16:rowId xmlns:a16="http://schemas.microsoft.com/office/drawing/2014/main" val="2249362723"/>
                      </a:ext>
                    </a:extLst>
                  </a:tr>
                  <a:tr h="314072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-0.18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0.40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0.05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-0.20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0.25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367422142"/>
                      </a:ext>
                    </a:extLst>
                  </a:tr>
                  <a:tr h="314072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-0.53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0.40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0.05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-0.20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-0.28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47895266"/>
                      </a:ext>
                    </a:extLst>
                  </a:tr>
                  <a:tr h="314072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-0.18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0.23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0.05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-0.03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0.07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08544605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8" name="Table 17">
                <a:extLst>
                  <a:ext uri="{FF2B5EF4-FFF2-40B4-BE49-F238E27FC236}">
                    <a16:creationId xmlns:a16="http://schemas.microsoft.com/office/drawing/2014/main" id="{6EE64D29-2773-496D-81B7-5D6BEC44AA7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24221654"/>
                  </p:ext>
                </p:extLst>
              </p:nvPr>
            </p:nvGraphicFramePr>
            <p:xfrm>
              <a:off x="7666486" y="6695799"/>
              <a:ext cx="5674858" cy="1255426"/>
            </p:xfrm>
            <a:graphic>
              <a:graphicData uri="http://schemas.openxmlformats.org/drawingml/2006/table">
                <a:tbl>
                  <a:tblPr firstRow="1" bandRow="1">
                    <a:tableStyleId>{68D230F3-CF80-4859-8CE7-A43EE81993B5}</a:tableStyleId>
                  </a:tblPr>
                  <a:tblGrid>
                    <a:gridCol w="610813">
                      <a:extLst>
                        <a:ext uri="{9D8B030D-6E8A-4147-A177-3AD203B41FA5}">
                          <a16:colId xmlns:a16="http://schemas.microsoft.com/office/drawing/2014/main" val="1764962429"/>
                        </a:ext>
                      </a:extLst>
                    </a:gridCol>
                    <a:gridCol w="520886">
                      <a:extLst>
                        <a:ext uri="{9D8B030D-6E8A-4147-A177-3AD203B41FA5}">
                          <a16:colId xmlns:a16="http://schemas.microsoft.com/office/drawing/2014/main" val="2750718527"/>
                        </a:ext>
                      </a:extLst>
                    </a:gridCol>
                    <a:gridCol w="649449">
                      <a:extLst>
                        <a:ext uri="{9D8B030D-6E8A-4147-A177-3AD203B41FA5}">
                          <a16:colId xmlns:a16="http://schemas.microsoft.com/office/drawing/2014/main" val="531350942"/>
                        </a:ext>
                      </a:extLst>
                    </a:gridCol>
                    <a:gridCol w="570934">
                      <a:extLst>
                        <a:ext uri="{9D8B030D-6E8A-4147-A177-3AD203B41FA5}">
                          <a16:colId xmlns:a16="http://schemas.microsoft.com/office/drawing/2014/main" val="506893897"/>
                        </a:ext>
                      </a:extLst>
                    </a:gridCol>
                    <a:gridCol w="732453">
                      <a:extLst>
                        <a:ext uri="{9D8B030D-6E8A-4147-A177-3AD203B41FA5}">
                          <a16:colId xmlns:a16="http://schemas.microsoft.com/office/drawing/2014/main" val="1037907907"/>
                        </a:ext>
                      </a:extLst>
                    </a:gridCol>
                    <a:gridCol w="531953">
                      <a:extLst>
                        <a:ext uri="{9D8B030D-6E8A-4147-A177-3AD203B41FA5}">
                          <a16:colId xmlns:a16="http://schemas.microsoft.com/office/drawing/2014/main" val="1120567123"/>
                        </a:ext>
                      </a:extLst>
                    </a:gridCol>
                    <a:gridCol w="610813">
                      <a:extLst>
                        <a:ext uri="{9D8B030D-6E8A-4147-A177-3AD203B41FA5}">
                          <a16:colId xmlns:a16="http://schemas.microsoft.com/office/drawing/2014/main" val="672863416"/>
                        </a:ext>
                      </a:extLst>
                    </a:gridCol>
                    <a:gridCol w="411078">
                      <a:extLst>
                        <a:ext uri="{9D8B030D-6E8A-4147-A177-3AD203B41FA5}">
                          <a16:colId xmlns:a16="http://schemas.microsoft.com/office/drawing/2014/main" val="926961639"/>
                        </a:ext>
                      </a:extLst>
                    </a:gridCol>
                    <a:gridCol w="396321">
                      <a:extLst>
                        <a:ext uri="{9D8B030D-6E8A-4147-A177-3AD203B41FA5}">
                          <a16:colId xmlns:a16="http://schemas.microsoft.com/office/drawing/2014/main" val="330576797"/>
                        </a:ext>
                      </a:extLst>
                    </a:gridCol>
                    <a:gridCol w="640158">
                      <a:extLst>
                        <a:ext uri="{9D8B030D-6E8A-4147-A177-3AD203B41FA5}">
                          <a16:colId xmlns:a16="http://schemas.microsoft.com/office/drawing/2014/main" val="3338011527"/>
                        </a:ext>
                      </a:extLst>
                    </a:gridCol>
                  </a:tblGrid>
                  <a:tr h="31321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08" marR="9108" marT="9108" marB="0" anchor="ctr">
                        <a:blipFill>
                          <a:blip r:embed="rId12"/>
                          <a:stretch>
                            <a:fillRect t="-1923" r="-833000" b="-3365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08" marR="9108" marT="9108" marB="0" anchor="ctr">
                        <a:blipFill>
                          <a:blip r:embed="rId12"/>
                          <a:stretch>
                            <a:fillRect l="-116279" t="-1923" r="-868605" b="-3365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08" marR="9108" marT="9108" marB="0" anchor="ctr">
                        <a:blipFill>
                          <a:blip r:embed="rId12"/>
                          <a:stretch>
                            <a:fillRect l="-173832" t="-1923" r="-598131" b="-3365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08" marR="9108" marT="9108" marB="0" anchor="ctr">
                        <a:blipFill>
                          <a:blip r:embed="rId12"/>
                          <a:stretch>
                            <a:fillRect l="-315054" t="-1923" r="-588172" b="-3365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08" marR="9108" marT="9108" marB="0" anchor="ctr">
                        <a:blipFill>
                          <a:blip r:embed="rId12"/>
                          <a:stretch>
                            <a:fillRect l="-319008" t="-1923" r="-352066" b="-3365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08" marR="9108" marT="9108" marB="0" anchor="ctr">
                        <a:blipFill>
                          <a:blip r:embed="rId12"/>
                          <a:stretch>
                            <a:fillRect l="-582759" t="-1923" r="-389655" b="-3365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08" marR="9108" marT="9108" marB="0" anchor="ctr">
                        <a:blipFill>
                          <a:blip r:embed="rId12"/>
                          <a:stretch>
                            <a:fillRect l="-594000" t="-1923" r="-239000" b="-3365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08" marR="9108" marT="9108" marB="0" anchor="ctr">
                        <a:blipFill>
                          <a:blip r:embed="rId12"/>
                          <a:stretch>
                            <a:fillRect l="-1020588" t="-1923" r="-251471" b="-3365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08" marR="9108" marT="9108" marB="0" anchor="ctr">
                        <a:blipFill>
                          <a:blip r:embed="rId12"/>
                          <a:stretch>
                            <a:fillRect l="-1172308" t="-1923" r="-163077" b="-3365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08" marR="9108" marT="9108" marB="0" anchor="ctr">
                        <a:blipFill>
                          <a:blip r:embed="rId12"/>
                          <a:stretch>
                            <a:fillRect l="-787619" t="-1923" r="-952" b="-33653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49362723"/>
                      </a:ext>
                    </a:extLst>
                  </a:tr>
                  <a:tr h="314072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-0.18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0.40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0.05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-0.20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0.25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367422142"/>
                      </a:ext>
                    </a:extLst>
                  </a:tr>
                  <a:tr h="314072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-0.53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0.40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0.05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-0.20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-0.28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47895266"/>
                      </a:ext>
                    </a:extLst>
                  </a:tr>
                  <a:tr h="314072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-0.18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0.23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0.05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-0.03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0.07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085446050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19" name="Object 18">
            <a:extLst>
              <a:ext uri="{FF2B5EF4-FFF2-40B4-BE49-F238E27FC236}">
                <a16:creationId xmlns:a16="http://schemas.microsoft.com/office/drawing/2014/main" id="{ED7079F9-454E-4671-BFED-FCB4EFC8360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89488627"/>
              </p:ext>
            </p:extLst>
          </p:nvPr>
        </p:nvGraphicFramePr>
        <p:xfrm>
          <a:off x="10296235" y="6258518"/>
          <a:ext cx="512961" cy="4616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848" name="Equation" r:id="rId13" imgW="253800" imgH="228600" progId="Equation.DSMT4">
                  <p:embed/>
                </p:oleObj>
              </mc:Choice>
              <mc:Fallback>
                <p:oleObj name="Equation" r:id="rId13" imgW="253800" imgH="228600" progId="Equation.DSMT4">
                  <p:embed/>
                  <p:pic>
                    <p:nvPicPr>
                      <p:cNvPr id="17" name="Object 16">
                        <a:extLst>
                          <a:ext uri="{FF2B5EF4-FFF2-40B4-BE49-F238E27FC236}">
                            <a16:creationId xmlns:a16="http://schemas.microsoft.com/office/drawing/2014/main" id="{51CAA551-7508-42E4-8027-B37AAEB75D3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0296235" y="6258518"/>
                        <a:ext cx="512961" cy="4616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Arrow: Right 19">
            <a:extLst>
              <a:ext uri="{FF2B5EF4-FFF2-40B4-BE49-F238E27FC236}">
                <a16:creationId xmlns:a16="http://schemas.microsoft.com/office/drawing/2014/main" id="{55B7B2DD-76E4-49BC-B147-36A508CB6A08}"/>
              </a:ext>
            </a:extLst>
          </p:cNvPr>
          <p:cNvSpPr/>
          <p:nvPr/>
        </p:nvSpPr>
        <p:spPr>
          <a:xfrm rot="5400000">
            <a:off x="10307718" y="5822898"/>
            <a:ext cx="461666" cy="484632"/>
          </a:xfrm>
          <a:prstGeom prst="rightArrow">
            <a:avLst/>
          </a:prstGeom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2839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93C8F7E8-0325-416F-AAE1-676EE9D761B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99658187"/>
                  </p:ext>
                </p:extLst>
              </p:nvPr>
            </p:nvGraphicFramePr>
            <p:xfrm>
              <a:off x="1153398" y="4457936"/>
              <a:ext cx="5563092" cy="1283091"/>
            </p:xfrm>
            <a:graphic>
              <a:graphicData uri="http://schemas.openxmlformats.org/drawingml/2006/table">
                <a:tbl>
                  <a:tblPr firstRow="1" bandRow="1">
                    <a:tableStyleId>{68D230F3-CF80-4859-8CE7-A43EE81993B5}</a:tableStyleId>
                  </a:tblPr>
                  <a:tblGrid>
                    <a:gridCol w="442649">
                      <a:extLst>
                        <a:ext uri="{9D8B030D-6E8A-4147-A177-3AD203B41FA5}">
                          <a16:colId xmlns:a16="http://schemas.microsoft.com/office/drawing/2014/main" val="1764962429"/>
                        </a:ext>
                      </a:extLst>
                    </a:gridCol>
                    <a:gridCol w="543105">
                      <a:extLst>
                        <a:ext uri="{9D8B030D-6E8A-4147-A177-3AD203B41FA5}">
                          <a16:colId xmlns:a16="http://schemas.microsoft.com/office/drawing/2014/main" val="2750718527"/>
                        </a:ext>
                      </a:extLst>
                    </a:gridCol>
                    <a:gridCol w="677151">
                      <a:extLst>
                        <a:ext uri="{9D8B030D-6E8A-4147-A177-3AD203B41FA5}">
                          <a16:colId xmlns:a16="http://schemas.microsoft.com/office/drawing/2014/main" val="531350942"/>
                        </a:ext>
                      </a:extLst>
                    </a:gridCol>
                    <a:gridCol w="595286">
                      <a:extLst>
                        <a:ext uri="{9D8B030D-6E8A-4147-A177-3AD203B41FA5}">
                          <a16:colId xmlns:a16="http://schemas.microsoft.com/office/drawing/2014/main" val="506893897"/>
                        </a:ext>
                      </a:extLst>
                    </a:gridCol>
                    <a:gridCol w="772282">
                      <a:extLst>
                        <a:ext uri="{9D8B030D-6E8A-4147-A177-3AD203B41FA5}">
                          <a16:colId xmlns:a16="http://schemas.microsoft.com/office/drawing/2014/main" val="1037907907"/>
                        </a:ext>
                      </a:extLst>
                    </a:gridCol>
                    <a:gridCol w="554643">
                      <a:extLst>
                        <a:ext uri="{9D8B030D-6E8A-4147-A177-3AD203B41FA5}">
                          <a16:colId xmlns:a16="http://schemas.microsoft.com/office/drawing/2014/main" val="1120567123"/>
                        </a:ext>
                      </a:extLst>
                    </a:gridCol>
                    <a:gridCol w="468677">
                      <a:extLst>
                        <a:ext uri="{9D8B030D-6E8A-4147-A177-3AD203B41FA5}">
                          <a16:colId xmlns:a16="http://schemas.microsoft.com/office/drawing/2014/main" val="672863416"/>
                        </a:ext>
                      </a:extLst>
                    </a:gridCol>
                    <a:gridCol w="428611">
                      <a:extLst>
                        <a:ext uri="{9D8B030D-6E8A-4147-A177-3AD203B41FA5}">
                          <a16:colId xmlns:a16="http://schemas.microsoft.com/office/drawing/2014/main" val="926961639"/>
                        </a:ext>
                      </a:extLst>
                    </a:gridCol>
                    <a:gridCol w="413226">
                      <a:extLst>
                        <a:ext uri="{9D8B030D-6E8A-4147-A177-3AD203B41FA5}">
                          <a16:colId xmlns:a16="http://schemas.microsoft.com/office/drawing/2014/main" val="330576797"/>
                        </a:ext>
                      </a:extLst>
                    </a:gridCol>
                    <a:gridCol w="667462">
                      <a:extLst>
                        <a:ext uri="{9D8B030D-6E8A-4147-A177-3AD203B41FA5}">
                          <a16:colId xmlns:a16="http://schemas.microsoft.com/office/drawing/2014/main" val="3338011527"/>
                        </a:ext>
                      </a:extLst>
                    </a:gridCol>
                  </a:tblGrid>
                  <a:tr h="320112"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7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7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1700" b="0" i="1" smtClean="0">
                                        <a:latin typeface="Cambria Math" panose="02040503050406030204" pitchFamily="18" charset="0"/>
                                      </a:rPr>
                                      <m:t>𝑂𝐶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7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9108" marR="9108" marT="9108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7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7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17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700" b="0" i="1" smtClean="0">
                                            <a:latin typeface="Cambria Math" panose="02040503050406030204" pitchFamily="18" charset="0"/>
                                          </a:rPr>
                                          <m:t>𝐻</m:t>
                                        </m:r>
                                      </m:e>
                                      <m:sub>
                                        <m:r>
                                          <a:rPr lang="en-US" sz="17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en-US" sz="1700" b="0" i="1" smtClean="0">
                                        <a:latin typeface="Cambria Math" panose="02040503050406030204" pitchFamily="18" charset="0"/>
                                      </a:rPr>
                                      <m:t>𝑂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7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9108" marR="9108" marT="9108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7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7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sSubSup>
                                      <m:sSubSupPr>
                                        <m:ctrlPr>
                                          <a:rPr lang="en-US" sz="17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700" b="0" i="1" smtClean="0">
                                            <a:latin typeface="Cambria Math" panose="02040503050406030204" pitchFamily="18" charset="0"/>
                                          </a:rPr>
                                          <m:t>𝐻𝐶𝑂</m:t>
                                        </m:r>
                                      </m:e>
                                      <m:sub>
                                        <m:r>
                                          <a:rPr lang="en-US" sz="17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  <m:sup>
                                        <m:r>
                                          <a:rPr lang="en-US" sz="1700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</m:sup>
                                    </m:sSubSup>
                                  </m:sub>
                                </m:sSub>
                              </m:oMath>
                            </m:oMathPara>
                          </a14:m>
                          <a:endParaRPr lang="en-US" sz="17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9108" marR="9108" marT="9108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7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7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sSubSup>
                                      <m:sSubSupPr>
                                        <m:ctrlPr>
                                          <a:rPr lang="en-US" sz="17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700" b="0" i="1" smtClean="0">
                                            <a:latin typeface="Cambria Math" panose="02040503050406030204" pitchFamily="18" charset="0"/>
                                          </a:rPr>
                                          <m:t>𝑁𝐻</m:t>
                                        </m:r>
                                      </m:e>
                                      <m:sub>
                                        <m:r>
                                          <a:rPr lang="en-US" sz="1700" b="0" i="1" smtClean="0">
                                            <a:latin typeface="Cambria Math" panose="02040503050406030204" pitchFamily="18" charset="0"/>
                                          </a:rPr>
                                          <m:t>4</m:t>
                                        </m:r>
                                      </m:sub>
                                      <m:sup>
                                        <m:r>
                                          <a:rPr lang="en-US" sz="1700" b="0" i="1" smtClean="0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</m:sup>
                                    </m:sSubSup>
                                  </m:sub>
                                </m:sSub>
                              </m:oMath>
                            </m:oMathPara>
                          </a14:m>
                          <a:endParaRPr lang="en-US" sz="17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9108" marR="9108" marT="9108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7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7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sSubSup>
                                      <m:sSubSupPr>
                                        <m:ctrlPr>
                                          <a:rPr lang="en-US" sz="17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700" b="0" i="1" smtClean="0">
                                            <a:latin typeface="Cambria Math" panose="02040503050406030204" pitchFamily="18" charset="0"/>
                                          </a:rPr>
                                          <m:t>𝐻𝑃𝑂</m:t>
                                        </m:r>
                                      </m:e>
                                      <m:sub>
                                        <m:r>
                                          <a:rPr lang="en-US" sz="1700" b="0" i="1" smtClean="0">
                                            <a:latin typeface="Cambria Math" panose="02040503050406030204" pitchFamily="18" charset="0"/>
                                          </a:rPr>
                                          <m:t>4</m:t>
                                        </m:r>
                                      </m:sub>
                                      <m:sup>
                                        <m:r>
                                          <a:rPr lang="en-US" sz="1700" b="0" i="1" smtClean="0">
                                            <a:latin typeface="Cambria Math" panose="02040503050406030204" pitchFamily="18" charset="0"/>
                                          </a:rPr>
                                          <m:t>2−</m:t>
                                        </m:r>
                                      </m:sup>
                                    </m:sSubSup>
                                  </m:sub>
                                </m:sSub>
                              </m:oMath>
                            </m:oMathPara>
                          </a14:m>
                          <a:endParaRPr lang="en-US" sz="17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9108" marR="9108" marT="9108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7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7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sSup>
                                      <m:sSupPr>
                                        <m:ctrlPr>
                                          <a:rPr lang="en-US" sz="17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700" b="0" i="1" smtClean="0">
                                            <a:latin typeface="Cambria Math" panose="02040503050406030204" pitchFamily="18" charset="0"/>
                                          </a:rPr>
                                          <m:t>𝐻𝑆</m:t>
                                        </m:r>
                                      </m:e>
                                      <m:sup>
                                        <m:r>
                                          <a:rPr lang="en-US" sz="1700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</m:sup>
                                    </m:sSup>
                                  </m:sub>
                                </m:sSub>
                              </m:oMath>
                            </m:oMathPara>
                          </a14:m>
                          <a:endParaRPr lang="en-US" sz="17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9108" marR="9108" marT="9108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7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7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sSup>
                                      <m:sSupPr>
                                        <m:ctrlPr>
                                          <a:rPr lang="en-US" sz="17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700" b="0" i="1" smtClean="0">
                                            <a:latin typeface="Cambria Math" panose="02040503050406030204" pitchFamily="18" charset="0"/>
                                          </a:rPr>
                                          <m:t>𝐻</m:t>
                                        </m:r>
                                      </m:e>
                                      <m:sup>
                                        <m:r>
                                          <a:rPr lang="en-US" sz="1700" b="0" i="1" smtClean="0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</m:sup>
                                    </m:sSup>
                                  </m:sub>
                                </m:sSub>
                              </m:oMath>
                            </m:oMathPara>
                          </a14:m>
                          <a:endParaRPr lang="en-US" sz="17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9108" marR="9108" marT="9108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7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7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sSup>
                                      <m:sSupPr>
                                        <m:ctrlPr>
                                          <a:rPr lang="en-US" sz="17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700" b="0" i="1" smtClean="0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r>
                                          <a:rPr lang="en-US" sz="1700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</m:sup>
                                    </m:sSup>
                                  </m:sub>
                                </m:sSub>
                              </m:oMath>
                            </m:oMathPara>
                          </a14:m>
                          <a:endParaRPr lang="en-US" sz="17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9108" marR="9108" marT="9108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7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7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17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700" b="0" i="1" smtClean="0">
                                            <a:latin typeface="Cambria Math" panose="02040503050406030204" pitchFamily="18" charset="0"/>
                                          </a:rPr>
                                          <m:t>𝑂</m:t>
                                        </m:r>
                                      </m:e>
                                      <m:sub>
                                        <m:r>
                                          <a:rPr lang="en-US" sz="17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sub>
                                </m:sSub>
                              </m:oMath>
                            </m:oMathPara>
                          </a14:m>
                          <a:endParaRPr lang="en-US" sz="17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9108" marR="9108" marT="9108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7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7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1700" b="0" i="1" smtClean="0">
                                        <a:latin typeface="Cambria Math" panose="02040503050406030204" pitchFamily="18" charset="0"/>
                                      </a:rPr>
                                      <m:t>𝐵𝑖𝑜𝑚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7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9108" marR="9108" marT="9108" marB="0" anchor="ctr"/>
                    </a:tc>
                    <a:extLst>
                      <a:ext uri="{0D108BD9-81ED-4DB2-BD59-A6C34878D82A}">
                        <a16:rowId xmlns:a16="http://schemas.microsoft.com/office/drawing/2014/main" val="2249362723"/>
                      </a:ext>
                    </a:extLst>
                  </a:tr>
                  <a:tr h="320993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6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6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-6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367422142"/>
                      </a:ext>
                    </a:extLst>
                  </a:tr>
                  <a:tr h="320993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-2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47895266"/>
                      </a:ext>
                    </a:extLst>
                  </a:tr>
                  <a:tr h="320993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6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-6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08544605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93C8F7E8-0325-416F-AAE1-676EE9D761B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99658187"/>
                  </p:ext>
                </p:extLst>
              </p:nvPr>
            </p:nvGraphicFramePr>
            <p:xfrm>
              <a:off x="1153398" y="4457936"/>
              <a:ext cx="5563092" cy="1283091"/>
            </p:xfrm>
            <a:graphic>
              <a:graphicData uri="http://schemas.openxmlformats.org/drawingml/2006/table">
                <a:tbl>
                  <a:tblPr firstRow="1" bandRow="1">
                    <a:tableStyleId>{68D230F3-CF80-4859-8CE7-A43EE81993B5}</a:tableStyleId>
                  </a:tblPr>
                  <a:tblGrid>
                    <a:gridCol w="442649">
                      <a:extLst>
                        <a:ext uri="{9D8B030D-6E8A-4147-A177-3AD203B41FA5}">
                          <a16:colId xmlns:a16="http://schemas.microsoft.com/office/drawing/2014/main" val="1764962429"/>
                        </a:ext>
                      </a:extLst>
                    </a:gridCol>
                    <a:gridCol w="543105">
                      <a:extLst>
                        <a:ext uri="{9D8B030D-6E8A-4147-A177-3AD203B41FA5}">
                          <a16:colId xmlns:a16="http://schemas.microsoft.com/office/drawing/2014/main" val="2750718527"/>
                        </a:ext>
                      </a:extLst>
                    </a:gridCol>
                    <a:gridCol w="677151">
                      <a:extLst>
                        <a:ext uri="{9D8B030D-6E8A-4147-A177-3AD203B41FA5}">
                          <a16:colId xmlns:a16="http://schemas.microsoft.com/office/drawing/2014/main" val="531350942"/>
                        </a:ext>
                      </a:extLst>
                    </a:gridCol>
                    <a:gridCol w="595286">
                      <a:extLst>
                        <a:ext uri="{9D8B030D-6E8A-4147-A177-3AD203B41FA5}">
                          <a16:colId xmlns:a16="http://schemas.microsoft.com/office/drawing/2014/main" val="506893897"/>
                        </a:ext>
                      </a:extLst>
                    </a:gridCol>
                    <a:gridCol w="772282">
                      <a:extLst>
                        <a:ext uri="{9D8B030D-6E8A-4147-A177-3AD203B41FA5}">
                          <a16:colId xmlns:a16="http://schemas.microsoft.com/office/drawing/2014/main" val="1037907907"/>
                        </a:ext>
                      </a:extLst>
                    </a:gridCol>
                    <a:gridCol w="554643">
                      <a:extLst>
                        <a:ext uri="{9D8B030D-6E8A-4147-A177-3AD203B41FA5}">
                          <a16:colId xmlns:a16="http://schemas.microsoft.com/office/drawing/2014/main" val="1120567123"/>
                        </a:ext>
                      </a:extLst>
                    </a:gridCol>
                    <a:gridCol w="468677">
                      <a:extLst>
                        <a:ext uri="{9D8B030D-6E8A-4147-A177-3AD203B41FA5}">
                          <a16:colId xmlns:a16="http://schemas.microsoft.com/office/drawing/2014/main" val="672863416"/>
                        </a:ext>
                      </a:extLst>
                    </a:gridCol>
                    <a:gridCol w="428611">
                      <a:extLst>
                        <a:ext uri="{9D8B030D-6E8A-4147-A177-3AD203B41FA5}">
                          <a16:colId xmlns:a16="http://schemas.microsoft.com/office/drawing/2014/main" val="926961639"/>
                        </a:ext>
                      </a:extLst>
                    </a:gridCol>
                    <a:gridCol w="413226">
                      <a:extLst>
                        <a:ext uri="{9D8B030D-6E8A-4147-A177-3AD203B41FA5}">
                          <a16:colId xmlns:a16="http://schemas.microsoft.com/office/drawing/2014/main" val="330576797"/>
                        </a:ext>
                      </a:extLst>
                    </a:gridCol>
                    <a:gridCol w="667462">
                      <a:extLst>
                        <a:ext uri="{9D8B030D-6E8A-4147-A177-3AD203B41FA5}">
                          <a16:colId xmlns:a16="http://schemas.microsoft.com/office/drawing/2014/main" val="3338011527"/>
                        </a:ext>
                      </a:extLst>
                    </a:gridCol>
                  </a:tblGrid>
                  <a:tr h="32011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08" marR="9108" marT="9108" marB="0" anchor="ctr">
                        <a:blipFill>
                          <a:blip r:embed="rId3"/>
                          <a:stretch>
                            <a:fillRect t="-1887" r="-1152055" b="-3358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08" marR="9108" marT="9108" marB="0" anchor="ctr">
                        <a:blipFill>
                          <a:blip r:embed="rId3"/>
                          <a:stretch>
                            <a:fillRect l="-82022" t="-1887" r="-844944" b="-3358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08" marR="9108" marT="9108" marB="0" anchor="ctr">
                        <a:blipFill>
                          <a:blip r:embed="rId3"/>
                          <a:stretch>
                            <a:fillRect l="-145946" t="-1887" r="-577477" b="-3358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08" marR="9108" marT="9108" marB="0" anchor="ctr">
                        <a:blipFill>
                          <a:blip r:embed="rId3"/>
                          <a:stretch>
                            <a:fillRect l="-278571" t="-1887" r="-554082" b="-3358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08" marR="9108" marT="9108" marB="0" anchor="ctr">
                        <a:blipFill>
                          <a:blip r:embed="rId3"/>
                          <a:stretch>
                            <a:fillRect l="-294444" t="-1887" r="-330952" b="-3358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08" marR="9108" marT="9108" marB="0" anchor="ctr">
                        <a:blipFill>
                          <a:blip r:embed="rId3"/>
                          <a:stretch>
                            <a:fillRect l="-546154" t="-1887" r="-358242" b="-3358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08" marR="9108" marT="9108" marB="0" anchor="ctr">
                        <a:blipFill>
                          <a:blip r:embed="rId3"/>
                          <a:stretch>
                            <a:fillRect l="-763636" t="-1887" r="-323377" b="-3358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08" marR="9108" marT="9108" marB="0" anchor="ctr">
                        <a:blipFill>
                          <a:blip r:embed="rId3"/>
                          <a:stretch>
                            <a:fillRect l="-936620" t="-1887" r="-250704" b="-3358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08" marR="9108" marT="9108" marB="0" anchor="ctr">
                        <a:blipFill>
                          <a:blip r:embed="rId3"/>
                          <a:stretch>
                            <a:fillRect l="-1098507" t="-1887" r="-165672" b="-3358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08" marR="9108" marT="9108" marB="0" anchor="ctr">
                        <a:blipFill>
                          <a:blip r:embed="rId3"/>
                          <a:stretch>
                            <a:fillRect l="-730000" t="-1887" r="-909" b="-33584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49362723"/>
                      </a:ext>
                    </a:extLst>
                  </a:tr>
                  <a:tr h="320993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6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6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-6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367422142"/>
                      </a:ext>
                    </a:extLst>
                  </a:tr>
                  <a:tr h="320993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-2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47895266"/>
                      </a:ext>
                    </a:extLst>
                  </a:tr>
                  <a:tr h="320993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6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-6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085446050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8E4CA732-E8CE-4344-ACFC-F3039A28A7B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54200086"/>
              </p:ext>
            </p:extLst>
          </p:nvPr>
        </p:nvGraphicFramePr>
        <p:xfrm>
          <a:off x="3739318" y="3965816"/>
          <a:ext cx="595861" cy="4875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641" name="Equation" r:id="rId4" imgW="279360" imgH="228600" progId="Equation.DSMT4">
                  <p:embed/>
                </p:oleObj>
              </mc:Choice>
              <mc:Fallback>
                <p:oleObj name="Equation" r:id="rId4" imgW="279360" imgH="228600" progId="Equation.DSMT4">
                  <p:embed/>
                  <p:pic>
                    <p:nvPicPr>
                      <p:cNvPr id="20" name="Object 19">
                        <a:extLst>
                          <a:ext uri="{FF2B5EF4-FFF2-40B4-BE49-F238E27FC236}">
                            <a16:creationId xmlns:a16="http://schemas.microsoft.com/office/drawing/2014/main" id="{475B79D5-3F65-4304-9E65-4F47FD316C7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739318" y="3965816"/>
                        <a:ext cx="595861" cy="48752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53292A07-0F21-4FF5-A9D7-B30B35580B4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90580285"/>
                  </p:ext>
                </p:extLst>
              </p:nvPr>
            </p:nvGraphicFramePr>
            <p:xfrm>
              <a:off x="1153398" y="6492281"/>
              <a:ext cx="5604595" cy="1385341"/>
            </p:xfrm>
            <a:graphic>
              <a:graphicData uri="http://schemas.openxmlformats.org/drawingml/2006/table">
                <a:tbl>
                  <a:tblPr firstRow="1" bandRow="1">
                    <a:tableStyleId>{68D230F3-CF80-4859-8CE7-A43EE81993B5}</a:tableStyleId>
                  </a:tblPr>
                  <a:tblGrid>
                    <a:gridCol w="603250">
                      <a:extLst>
                        <a:ext uri="{9D8B030D-6E8A-4147-A177-3AD203B41FA5}">
                          <a16:colId xmlns:a16="http://schemas.microsoft.com/office/drawing/2014/main" val="1764962429"/>
                        </a:ext>
                      </a:extLst>
                    </a:gridCol>
                    <a:gridCol w="514437">
                      <a:extLst>
                        <a:ext uri="{9D8B030D-6E8A-4147-A177-3AD203B41FA5}">
                          <a16:colId xmlns:a16="http://schemas.microsoft.com/office/drawing/2014/main" val="2750718527"/>
                        </a:ext>
                      </a:extLst>
                    </a:gridCol>
                    <a:gridCol w="641408">
                      <a:extLst>
                        <a:ext uri="{9D8B030D-6E8A-4147-A177-3AD203B41FA5}">
                          <a16:colId xmlns:a16="http://schemas.microsoft.com/office/drawing/2014/main" val="531350942"/>
                        </a:ext>
                      </a:extLst>
                    </a:gridCol>
                    <a:gridCol w="563865">
                      <a:extLst>
                        <a:ext uri="{9D8B030D-6E8A-4147-A177-3AD203B41FA5}">
                          <a16:colId xmlns:a16="http://schemas.microsoft.com/office/drawing/2014/main" val="506893897"/>
                        </a:ext>
                      </a:extLst>
                    </a:gridCol>
                    <a:gridCol w="723384">
                      <a:extLst>
                        <a:ext uri="{9D8B030D-6E8A-4147-A177-3AD203B41FA5}">
                          <a16:colId xmlns:a16="http://schemas.microsoft.com/office/drawing/2014/main" val="1037907907"/>
                        </a:ext>
                      </a:extLst>
                    </a:gridCol>
                    <a:gridCol w="525367">
                      <a:extLst>
                        <a:ext uri="{9D8B030D-6E8A-4147-A177-3AD203B41FA5}">
                          <a16:colId xmlns:a16="http://schemas.microsoft.com/office/drawing/2014/main" val="1120567123"/>
                        </a:ext>
                      </a:extLst>
                    </a:gridCol>
                    <a:gridCol w="603250">
                      <a:extLst>
                        <a:ext uri="{9D8B030D-6E8A-4147-A177-3AD203B41FA5}">
                          <a16:colId xmlns:a16="http://schemas.microsoft.com/office/drawing/2014/main" val="672863416"/>
                        </a:ext>
                      </a:extLst>
                    </a:gridCol>
                    <a:gridCol w="405988">
                      <a:extLst>
                        <a:ext uri="{9D8B030D-6E8A-4147-A177-3AD203B41FA5}">
                          <a16:colId xmlns:a16="http://schemas.microsoft.com/office/drawing/2014/main" val="926961639"/>
                        </a:ext>
                      </a:extLst>
                    </a:gridCol>
                    <a:gridCol w="391414">
                      <a:extLst>
                        <a:ext uri="{9D8B030D-6E8A-4147-A177-3AD203B41FA5}">
                          <a16:colId xmlns:a16="http://schemas.microsoft.com/office/drawing/2014/main" val="330576797"/>
                        </a:ext>
                      </a:extLst>
                    </a:gridCol>
                    <a:gridCol w="632232">
                      <a:extLst>
                        <a:ext uri="{9D8B030D-6E8A-4147-A177-3AD203B41FA5}">
                          <a16:colId xmlns:a16="http://schemas.microsoft.com/office/drawing/2014/main" val="3338011527"/>
                        </a:ext>
                      </a:extLst>
                    </a:gridCol>
                  </a:tblGrid>
                  <a:tr h="345622"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7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7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1700" b="0" i="1" smtClean="0">
                                        <a:latin typeface="Cambria Math" panose="02040503050406030204" pitchFamily="18" charset="0"/>
                                      </a:rPr>
                                      <m:t>𝑂𝐶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7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9108" marR="9108" marT="9108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7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7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17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700" b="0" i="1" smtClean="0">
                                            <a:latin typeface="Cambria Math" panose="02040503050406030204" pitchFamily="18" charset="0"/>
                                          </a:rPr>
                                          <m:t>𝐻</m:t>
                                        </m:r>
                                      </m:e>
                                      <m:sub>
                                        <m:r>
                                          <a:rPr lang="en-US" sz="17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en-US" sz="1700" b="0" i="1" smtClean="0">
                                        <a:latin typeface="Cambria Math" panose="02040503050406030204" pitchFamily="18" charset="0"/>
                                      </a:rPr>
                                      <m:t>𝑂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7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9108" marR="9108" marT="9108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7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7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sSubSup>
                                      <m:sSubSupPr>
                                        <m:ctrlPr>
                                          <a:rPr lang="en-US" sz="17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700" b="0" i="1" smtClean="0">
                                            <a:latin typeface="Cambria Math" panose="02040503050406030204" pitchFamily="18" charset="0"/>
                                          </a:rPr>
                                          <m:t>𝐻𝐶𝑂</m:t>
                                        </m:r>
                                      </m:e>
                                      <m:sub>
                                        <m:r>
                                          <a:rPr lang="en-US" sz="17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  <m:sup>
                                        <m:r>
                                          <a:rPr lang="en-US" sz="1700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</m:sup>
                                    </m:sSubSup>
                                  </m:sub>
                                </m:sSub>
                              </m:oMath>
                            </m:oMathPara>
                          </a14:m>
                          <a:endParaRPr lang="en-US" sz="17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9108" marR="9108" marT="9108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7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7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sSubSup>
                                      <m:sSubSupPr>
                                        <m:ctrlPr>
                                          <a:rPr lang="en-US" sz="17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700" b="0" i="1" smtClean="0">
                                            <a:latin typeface="Cambria Math" panose="02040503050406030204" pitchFamily="18" charset="0"/>
                                          </a:rPr>
                                          <m:t>𝑁𝐻</m:t>
                                        </m:r>
                                      </m:e>
                                      <m:sub>
                                        <m:r>
                                          <a:rPr lang="en-US" sz="1700" b="0" i="1" smtClean="0">
                                            <a:latin typeface="Cambria Math" panose="02040503050406030204" pitchFamily="18" charset="0"/>
                                          </a:rPr>
                                          <m:t>4</m:t>
                                        </m:r>
                                      </m:sub>
                                      <m:sup>
                                        <m:r>
                                          <a:rPr lang="en-US" sz="1700" b="0" i="1" smtClean="0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</m:sup>
                                    </m:sSubSup>
                                  </m:sub>
                                </m:sSub>
                              </m:oMath>
                            </m:oMathPara>
                          </a14:m>
                          <a:endParaRPr lang="en-US" sz="17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9108" marR="9108" marT="9108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7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7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sSubSup>
                                      <m:sSubSupPr>
                                        <m:ctrlPr>
                                          <a:rPr lang="en-US" sz="17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700" b="0" i="1" smtClean="0">
                                            <a:latin typeface="Cambria Math" panose="02040503050406030204" pitchFamily="18" charset="0"/>
                                          </a:rPr>
                                          <m:t>𝐻𝑃𝑂</m:t>
                                        </m:r>
                                      </m:e>
                                      <m:sub>
                                        <m:r>
                                          <a:rPr lang="en-US" sz="1700" b="0" i="1" smtClean="0">
                                            <a:latin typeface="Cambria Math" panose="02040503050406030204" pitchFamily="18" charset="0"/>
                                          </a:rPr>
                                          <m:t>4</m:t>
                                        </m:r>
                                      </m:sub>
                                      <m:sup>
                                        <m:r>
                                          <a:rPr lang="en-US" sz="1700" b="0" i="1" smtClean="0">
                                            <a:latin typeface="Cambria Math" panose="02040503050406030204" pitchFamily="18" charset="0"/>
                                          </a:rPr>
                                          <m:t>2−</m:t>
                                        </m:r>
                                      </m:sup>
                                    </m:sSubSup>
                                  </m:sub>
                                </m:sSub>
                              </m:oMath>
                            </m:oMathPara>
                          </a14:m>
                          <a:endParaRPr lang="en-US" sz="17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9108" marR="9108" marT="9108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7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7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sSup>
                                      <m:sSupPr>
                                        <m:ctrlPr>
                                          <a:rPr lang="en-US" sz="17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700" b="0" i="1" smtClean="0">
                                            <a:latin typeface="Cambria Math" panose="02040503050406030204" pitchFamily="18" charset="0"/>
                                          </a:rPr>
                                          <m:t>𝐻𝑆</m:t>
                                        </m:r>
                                      </m:e>
                                      <m:sup>
                                        <m:r>
                                          <a:rPr lang="en-US" sz="1700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</m:sup>
                                    </m:sSup>
                                  </m:sub>
                                </m:sSub>
                              </m:oMath>
                            </m:oMathPara>
                          </a14:m>
                          <a:endParaRPr lang="en-US" sz="17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9108" marR="9108" marT="9108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7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7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sSup>
                                      <m:sSupPr>
                                        <m:ctrlPr>
                                          <a:rPr lang="en-US" sz="17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700" b="0" i="1" smtClean="0">
                                            <a:latin typeface="Cambria Math" panose="02040503050406030204" pitchFamily="18" charset="0"/>
                                          </a:rPr>
                                          <m:t>𝐻</m:t>
                                        </m:r>
                                      </m:e>
                                      <m:sup>
                                        <m:r>
                                          <a:rPr lang="en-US" sz="1700" b="0" i="1" smtClean="0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</m:sup>
                                    </m:sSup>
                                  </m:sub>
                                </m:sSub>
                              </m:oMath>
                            </m:oMathPara>
                          </a14:m>
                          <a:endParaRPr lang="en-US" sz="17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9108" marR="9108" marT="9108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7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7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sSup>
                                      <m:sSupPr>
                                        <m:ctrlPr>
                                          <a:rPr lang="en-US" sz="17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700" b="0" i="1" smtClean="0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r>
                                          <a:rPr lang="en-US" sz="1700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</m:sup>
                                    </m:sSup>
                                  </m:sub>
                                </m:sSub>
                              </m:oMath>
                            </m:oMathPara>
                          </a14:m>
                          <a:endParaRPr lang="en-US" sz="17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9108" marR="9108" marT="9108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7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7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17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700" b="0" i="1" smtClean="0">
                                            <a:latin typeface="Cambria Math" panose="02040503050406030204" pitchFamily="18" charset="0"/>
                                          </a:rPr>
                                          <m:t>𝑂</m:t>
                                        </m:r>
                                      </m:e>
                                      <m:sub>
                                        <m:r>
                                          <a:rPr lang="en-US" sz="17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sub>
                                </m:sSub>
                              </m:oMath>
                            </m:oMathPara>
                          </a14:m>
                          <a:endParaRPr lang="en-US" sz="17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9108" marR="9108" marT="9108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7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7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1700" b="0" i="1" smtClean="0">
                                        <a:latin typeface="Cambria Math" panose="02040503050406030204" pitchFamily="18" charset="0"/>
                                      </a:rPr>
                                      <m:t>𝐵𝑖𝑜𝑚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7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9108" marR="9108" marT="9108" marB="0" anchor="ctr"/>
                    </a:tc>
                    <a:extLst>
                      <a:ext uri="{0D108BD9-81ED-4DB2-BD59-A6C34878D82A}">
                        <a16:rowId xmlns:a16="http://schemas.microsoft.com/office/drawing/2014/main" val="2249362723"/>
                      </a:ext>
                    </a:extLst>
                  </a:tr>
                  <a:tr h="346573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-0.18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0.40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0.05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-0.20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0.25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367422142"/>
                      </a:ext>
                    </a:extLst>
                  </a:tr>
                  <a:tr h="346573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-0.53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0.40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0.05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-0.20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-0.28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47895266"/>
                      </a:ext>
                    </a:extLst>
                  </a:tr>
                  <a:tr h="346573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-0.18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0.23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0.05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-0.03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0.07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08544605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53292A07-0F21-4FF5-A9D7-B30B35580B4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90580285"/>
                  </p:ext>
                </p:extLst>
              </p:nvPr>
            </p:nvGraphicFramePr>
            <p:xfrm>
              <a:off x="1153398" y="6492281"/>
              <a:ext cx="5604595" cy="1385341"/>
            </p:xfrm>
            <a:graphic>
              <a:graphicData uri="http://schemas.openxmlformats.org/drawingml/2006/table">
                <a:tbl>
                  <a:tblPr firstRow="1" bandRow="1">
                    <a:tableStyleId>{68D230F3-CF80-4859-8CE7-A43EE81993B5}</a:tableStyleId>
                  </a:tblPr>
                  <a:tblGrid>
                    <a:gridCol w="603250">
                      <a:extLst>
                        <a:ext uri="{9D8B030D-6E8A-4147-A177-3AD203B41FA5}">
                          <a16:colId xmlns:a16="http://schemas.microsoft.com/office/drawing/2014/main" val="1764962429"/>
                        </a:ext>
                      </a:extLst>
                    </a:gridCol>
                    <a:gridCol w="514437">
                      <a:extLst>
                        <a:ext uri="{9D8B030D-6E8A-4147-A177-3AD203B41FA5}">
                          <a16:colId xmlns:a16="http://schemas.microsoft.com/office/drawing/2014/main" val="2750718527"/>
                        </a:ext>
                      </a:extLst>
                    </a:gridCol>
                    <a:gridCol w="641408">
                      <a:extLst>
                        <a:ext uri="{9D8B030D-6E8A-4147-A177-3AD203B41FA5}">
                          <a16:colId xmlns:a16="http://schemas.microsoft.com/office/drawing/2014/main" val="531350942"/>
                        </a:ext>
                      </a:extLst>
                    </a:gridCol>
                    <a:gridCol w="563865">
                      <a:extLst>
                        <a:ext uri="{9D8B030D-6E8A-4147-A177-3AD203B41FA5}">
                          <a16:colId xmlns:a16="http://schemas.microsoft.com/office/drawing/2014/main" val="506893897"/>
                        </a:ext>
                      </a:extLst>
                    </a:gridCol>
                    <a:gridCol w="723384">
                      <a:extLst>
                        <a:ext uri="{9D8B030D-6E8A-4147-A177-3AD203B41FA5}">
                          <a16:colId xmlns:a16="http://schemas.microsoft.com/office/drawing/2014/main" val="1037907907"/>
                        </a:ext>
                      </a:extLst>
                    </a:gridCol>
                    <a:gridCol w="525367">
                      <a:extLst>
                        <a:ext uri="{9D8B030D-6E8A-4147-A177-3AD203B41FA5}">
                          <a16:colId xmlns:a16="http://schemas.microsoft.com/office/drawing/2014/main" val="1120567123"/>
                        </a:ext>
                      </a:extLst>
                    </a:gridCol>
                    <a:gridCol w="603250">
                      <a:extLst>
                        <a:ext uri="{9D8B030D-6E8A-4147-A177-3AD203B41FA5}">
                          <a16:colId xmlns:a16="http://schemas.microsoft.com/office/drawing/2014/main" val="672863416"/>
                        </a:ext>
                      </a:extLst>
                    </a:gridCol>
                    <a:gridCol w="405988">
                      <a:extLst>
                        <a:ext uri="{9D8B030D-6E8A-4147-A177-3AD203B41FA5}">
                          <a16:colId xmlns:a16="http://schemas.microsoft.com/office/drawing/2014/main" val="926961639"/>
                        </a:ext>
                      </a:extLst>
                    </a:gridCol>
                    <a:gridCol w="391414">
                      <a:extLst>
                        <a:ext uri="{9D8B030D-6E8A-4147-A177-3AD203B41FA5}">
                          <a16:colId xmlns:a16="http://schemas.microsoft.com/office/drawing/2014/main" val="330576797"/>
                        </a:ext>
                      </a:extLst>
                    </a:gridCol>
                    <a:gridCol w="632232">
                      <a:extLst>
                        <a:ext uri="{9D8B030D-6E8A-4147-A177-3AD203B41FA5}">
                          <a16:colId xmlns:a16="http://schemas.microsoft.com/office/drawing/2014/main" val="3338011527"/>
                        </a:ext>
                      </a:extLst>
                    </a:gridCol>
                  </a:tblGrid>
                  <a:tr h="34562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08" marR="9108" marT="9108" marB="0" anchor="ctr">
                        <a:blipFill>
                          <a:blip r:embed="rId6"/>
                          <a:stretch>
                            <a:fillRect t="-3509" r="-830303" b="-331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08" marR="9108" marT="9108" marB="0" anchor="ctr">
                        <a:blipFill>
                          <a:blip r:embed="rId6"/>
                          <a:stretch>
                            <a:fillRect l="-117857" t="-3509" r="-878571" b="-331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08" marR="9108" marT="9108" marB="0" anchor="ctr">
                        <a:blipFill>
                          <a:blip r:embed="rId6"/>
                          <a:stretch>
                            <a:fillRect l="-172642" t="-3509" r="-596226" b="-331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08" marR="9108" marT="9108" marB="0" anchor="ctr">
                        <a:blipFill>
                          <a:blip r:embed="rId6"/>
                          <a:stretch>
                            <a:fillRect l="-314130" t="-3509" r="-586957" b="-331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08" marR="9108" marT="9108" marB="0" anchor="ctr">
                        <a:blipFill>
                          <a:blip r:embed="rId6"/>
                          <a:stretch>
                            <a:fillRect l="-320168" t="-3509" r="-353782" b="-331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08" marR="9108" marT="9108" marB="0" anchor="ctr">
                        <a:blipFill>
                          <a:blip r:embed="rId6"/>
                          <a:stretch>
                            <a:fillRect l="-581395" t="-3509" r="-389535" b="-331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08" marR="9108" marT="9108" marB="0" anchor="ctr">
                        <a:blipFill>
                          <a:blip r:embed="rId6"/>
                          <a:stretch>
                            <a:fillRect l="-591919" t="-3509" r="-238384" b="-331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08" marR="9108" marT="9108" marB="0" anchor="ctr">
                        <a:blipFill>
                          <a:blip r:embed="rId6"/>
                          <a:stretch>
                            <a:fillRect l="-1022388" t="-3509" r="-252239" b="-331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08" marR="9108" marT="9108" marB="0" anchor="ctr">
                        <a:blipFill>
                          <a:blip r:embed="rId6"/>
                          <a:stretch>
                            <a:fillRect l="-1175000" t="-3509" r="-164063" b="-331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08" marR="9108" marT="9108" marB="0" anchor="ctr">
                        <a:blipFill>
                          <a:blip r:embed="rId6"/>
                          <a:stretch>
                            <a:fillRect l="-784615" t="-3509" r="-962" b="-3315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49362723"/>
                      </a:ext>
                    </a:extLst>
                  </a:tr>
                  <a:tr h="346573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-0.18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0.40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0.05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-0.20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0.25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367422142"/>
                      </a:ext>
                    </a:extLst>
                  </a:tr>
                  <a:tr h="346573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-0.53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0.40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0.05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-0.20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-0.28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47895266"/>
                      </a:ext>
                    </a:extLst>
                  </a:tr>
                  <a:tr h="346573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-0.18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0.23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0.05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-0.03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0.07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085446050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D981A0E3-7940-40F1-9CE3-5222818B9B5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82660667"/>
              </p:ext>
            </p:extLst>
          </p:nvPr>
        </p:nvGraphicFramePr>
        <p:xfrm>
          <a:off x="3699214" y="5987883"/>
          <a:ext cx="512961" cy="4616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642" name="Equation" r:id="rId7" imgW="253800" imgH="228600" progId="Equation.DSMT4">
                  <p:embed/>
                </p:oleObj>
              </mc:Choice>
              <mc:Fallback>
                <p:oleObj name="Equation" r:id="rId7" imgW="253800" imgH="228600" progId="Equation.DSMT4">
                  <p:embed/>
                  <p:pic>
                    <p:nvPicPr>
                      <p:cNvPr id="17" name="Object 16">
                        <a:extLst>
                          <a:ext uri="{FF2B5EF4-FFF2-40B4-BE49-F238E27FC236}">
                            <a16:creationId xmlns:a16="http://schemas.microsoft.com/office/drawing/2014/main" id="{51CAA551-7508-42E4-8027-B37AAEB75D3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699214" y="5987883"/>
                        <a:ext cx="512961" cy="4616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itle 7">
            <a:extLst>
              <a:ext uri="{FF2B5EF4-FFF2-40B4-BE49-F238E27FC236}">
                <a16:creationId xmlns:a16="http://schemas.microsoft.com/office/drawing/2014/main" id="{C1EB805B-A6C0-4262-AD28-298FF8FC1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189094"/>
            <a:ext cx="12801600" cy="1089529"/>
          </a:xfrm>
        </p:spPr>
        <p:txBody>
          <a:bodyPr/>
          <a:lstStyle/>
          <a:p>
            <a:r>
              <a:rPr lang="en-US" dirty="0"/>
              <a:t>Metabolic reactions by combining catabolic and anabolic reactions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59382564-DE75-4410-83B5-6BB9031ED0E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21614697"/>
                  </p:ext>
                </p:extLst>
              </p:nvPr>
            </p:nvGraphicFramePr>
            <p:xfrm>
              <a:off x="8005853" y="5303378"/>
              <a:ext cx="5816431" cy="1478093"/>
            </p:xfrm>
            <a:graphic>
              <a:graphicData uri="http://schemas.openxmlformats.org/drawingml/2006/table">
                <a:tbl>
                  <a:tblPr firstRow="1" bandRow="1">
                    <a:tableStyleId>{68D230F3-CF80-4859-8CE7-A43EE81993B5}</a:tableStyleId>
                  </a:tblPr>
                  <a:tblGrid>
                    <a:gridCol w="603250">
                      <a:extLst>
                        <a:ext uri="{9D8B030D-6E8A-4147-A177-3AD203B41FA5}">
                          <a16:colId xmlns:a16="http://schemas.microsoft.com/office/drawing/2014/main" val="1764962429"/>
                        </a:ext>
                      </a:extLst>
                    </a:gridCol>
                    <a:gridCol w="514437">
                      <a:extLst>
                        <a:ext uri="{9D8B030D-6E8A-4147-A177-3AD203B41FA5}">
                          <a16:colId xmlns:a16="http://schemas.microsoft.com/office/drawing/2014/main" val="2750718527"/>
                        </a:ext>
                      </a:extLst>
                    </a:gridCol>
                    <a:gridCol w="641408">
                      <a:extLst>
                        <a:ext uri="{9D8B030D-6E8A-4147-A177-3AD203B41FA5}">
                          <a16:colId xmlns:a16="http://schemas.microsoft.com/office/drawing/2014/main" val="531350942"/>
                        </a:ext>
                      </a:extLst>
                    </a:gridCol>
                    <a:gridCol w="563865">
                      <a:extLst>
                        <a:ext uri="{9D8B030D-6E8A-4147-A177-3AD203B41FA5}">
                          <a16:colId xmlns:a16="http://schemas.microsoft.com/office/drawing/2014/main" val="506893897"/>
                        </a:ext>
                      </a:extLst>
                    </a:gridCol>
                    <a:gridCol w="723384">
                      <a:extLst>
                        <a:ext uri="{9D8B030D-6E8A-4147-A177-3AD203B41FA5}">
                          <a16:colId xmlns:a16="http://schemas.microsoft.com/office/drawing/2014/main" val="1037907907"/>
                        </a:ext>
                      </a:extLst>
                    </a:gridCol>
                    <a:gridCol w="525367">
                      <a:extLst>
                        <a:ext uri="{9D8B030D-6E8A-4147-A177-3AD203B41FA5}">
                          <a16:colId xmlns:a16="http://schemas.microsoft.com/office/drawing/2014/main" val="1120567123"/>
                        </a:ext>
                      </a:extLst>
                    </a:gridCol>
                    <a:gridCol w="603250">
                      <a:extLst>
                        <a:ext uri="{9D8B030D-6E8A-4147-A177-3AD203B41FA5}">
                          <a16:colId xmlns:a16="http://schemas.microsoft.com/office/drawing/2014/main" val="672863416"/>
                        </a:ext>
                      </a:extLst>
                    </a:gridCol>
                    <a:gridCol w="405988">
                      <a:extLst>
                        <a:ext uri="{9D8B030D-6E8A-4147-A177-3AD203B41FA5}">
                          <a16:colId xmlns:a16="http://schemas.microsoft.com/office/drawing/2014/main" val="926961639"/>
                        </a:ext>
                      </a:extLst>
                    </a:gridCol>
                    <a:gridCol w="603250">
                      <a:extLst>
                        <a:ext uri="{9D8B030D-6E8A-4147-A177-3AD203B41FA5}">
                          <a16:colId xmlns:a16="http://schemas.microsoft.com/office/drawing/2014/main" val="330576797"/>
                        </a:ext>
                      </a:extLst>
                    </a:gridCol>
                    <a:gridCol w="632232">
                      <a:extLst>
                        <a:ext uri="{9D8B030D-6E8A-4147-A177-3AD203B41FA5}">
                          <a16:colId xmlns:a16="http://schemas.microsoft.com/office/drawing/2014/main" val="3338011527"/>
                        </a:ext>
                      </a:extLst>
                    </a:gridCol>
                  </a:tblGrid>
                  <a:tr h="368762"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7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7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1700" b="0" i="1" smtClean="0">
                                        <a:latin typeface="Cambria Math" panose="02040503050406030204" pitchFamily="18" charset="0"/>
                                      </a:rPr>
                                      <m:t>𝑂𝐶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7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9108" marR="9108" marT="9108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7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7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17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700" b="0" i="1" smtClean="0">
                                            <a:latin typeface="Cambria Math" panose="02040503050406030204" pitchFamily="18" charset="0"/>
                                          </a:rPr>
                                          <m:t>𝐻</m:t>
                                        </m:r>
                                      </m:e>
                                      <m:sub>
                                        <m:r>
                                          <a:rPr lang="en-US" sz="17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en-US" sz="1700" b="0" i="1" smtClean="0">
                                        <a:latin typeface="Cambria Math" panose="02040503050406030204" pitchFamily="18" charset="0"/>
                                      </a:rPr>
                                      <m:t>𝑂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7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9108" marR="9108" marT="9108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7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7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sSubSup>
                                      <m:sSubSupPr>
                                        <m:ctrlPr>
                                          <a:rPr lang="en-US" sz="17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700" b="0" i="1" smtClean="0">
                                            <a:latin typeface="Cambria Math" panose="02040503050406030204" pitchFamily="18" charset="0"/>
                                          </a:rPr>
                                          <m:t>𝐻𝐶𝑂</m:t>
                                        </m:r>
                                      </m:e>
                                      <m:sub>
                                        <m:r>
                                          <a:rPr lang="en-US" sz="17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  <m:sup>
                                        <m:r>
                                          <a:rPr lang="en-US" sz="1700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</m:sup>
                                    </m:sSubSup>
                                  </m:sub>
                                </m:sSub>
                              </m:oMath>
                            </m:oMathPara>
                          </a14:m>
                          <a:endParaRPr lang="en-US" sz="17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9108" marR="9108" marT="9108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7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7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sSubSup>
                                      <m:sSubSupPr>
                                        <m:ctrlPr>
                                          <a:rPr lang="en-US" sz="17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700" b="0" i="1" smtClean="0">
                                            <a:latin typeface="Cambria Math" panose="02040503050406030204" pitchFamily="18" charset="0"/>
                                          </a:rPr>
                                          <m:t>𝑁𝐻</m:t>
                                        </m:r>
                                      </m:e>
                                      <m:sub>
                                        <m:r>
                                          <a:rPr lang="en-US" sz="1700" b="0" i="1" smtClean="0">
                                            <a:latin typeface="Cambria Math" panose="02040503050406030204" pitchFamily="18" charset="0"/>
                                          </a:rPr>
                                          <m:t>4</m:t>
                                        </m:r>
                                      </m:sub>
                                      <m:sup>
                                        <m:r>
                                          <a:rPr lang="en-US" sz="1700" b="0" i="1" smtClean="0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</m:sup>
                                    </m:sSubSup>
                                  </m:sub>
                                </m:sSub>
                              </m:oMath>
                            </m:oMathPara>
                          </a14:m>
                          <a:endParaRPr lang="en-US" sz="17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9108" marR="9108" marT="9108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7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7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sSubSup>
                                      <m:sSubSupPr>
                                        <m:ctrlPr>
                                          <a:rPr lang="en-US" sz="17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700" b="0" i="1" smtClean="0">
                                            <a:latin typeface="Cambria Math" panose="02040503050406030204" pitchFamily="18" charset="0"/>
                                          </a:rPr>
                                          <m:t>𝐻𝑃𝑂</m:t>
                                        </m:r>
                                      </m:e>
                                      <m:sub>
                                        <m:r>
                                          <a:rPr lang="en-US" sz="1700" b="0" i="1" smtClean="0">
                                            <a:latin typeface="Cambria Math" panose="02040503050406030204" pitchFamily="18" charset="0"/>
                                          </a:rPr>
                                          <m:t>4</m:t>
                                        </m:r>
                                      </m:sub>
                                      <m:sup>
                                        <m:r>
                                          <a:rPr lang="en-US" sz="1700" b="0" i="1" smtClean="0">
                                            <a:latin typeface="Cambria Math" panose="02040503050406030204" pitchFamily="18" charset="0"/>
                                          </a:rPr>
                                          <m:t>2−</m:t>
                                        </m:r>
                                      </m:sup>
                                    </m:sSubSup>
                                  </m:sub>
                                </m:sSub>
                              </m:oMath>
                            </m:oMathPara>
                          </a14:m>
                          <a:endParaRPr lang="en-US" sz="17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9108" marR="9108" marT="9108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7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7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sSup>
                                      <m:sSupPr>
                                        <m:ctrlPr>
                                          <a:rPr lang="en-US" sz="17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700" b="0" i="1" smtClean="0">
                                            <a:latin typeface="Cambria Math" panose="02040503050406030204" pitchFamily="18" charset="0"/>
                                          </a:rPr>
                                          <m:t>𝐻𝑆</m:t>
                                        </m:r>
                                      </m:e>
                                      <m:sup>
                                        <m:r>
                                          <a:rPr lang="en-US" sz="1700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</m:sup>
                                    </m:sSup>
                                  </m:sub>
                                </m:sSub>
                              </m:oMath>
                            </m:oMathPara>
                          </a14:m>
                          <a:endParaRPr lang="en-US" sz="17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9108" marR="9108" marT="9108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7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7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sSup>
                                      <m:sSupPr>
                                        <m:ctrlPr>
                                          <a:rPr lang="en-US" sz="17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700" b="0" i="1" smtClean="0">
                                            <a:latin typeface="Cambria Math" panose="02040503050406030204" pitchFamily="18" charset="0"/>
                                          </a:rPr>
                                          <m:t>𝐻</m:t>
                                        </m:r>
                                      </m:e>
                                      <m:sup>
                                        <m:r>
                                          <a:rPr lang="en-US" sz="1700" b="0" i="1" smtClean="0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</m:sup>
                                    </m:sSup>
                                  </m:sub>
                                </m:sSub>
                              </m:oMath>
                            </m:oMathPara>
                          </a14:m>
                          <a:endParaRPr lang="en-US" sz="17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9108" marR="9108" marT="9108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7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7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sSup>
                                      <m:sSupPr>
                                        <m:ctrlPr>
                                          <a:rPr lang="en-US" sz="17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700" b="0" i="1" smtClean="0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r>
                                          <a:rPr lang="en-US" sz="1700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</m:sup>
                                    </m:sSup>
                                  </m:sub>
                                </m:sSub>
                              </m:oMath>
                            </m:oMathPara>
                          </a14:m>
                          <a:endParaRPr lang="en-US" sz="17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9108" marR="9108" marT="9108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7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7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17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700" b="0" i="1" smtClean="0">
                                            <a:latin typeface="Cambria Math" panose="02040503050406030204" pitchFamily="18" charset="0"/>
                                          </a:rPr>
                                          <m:t>𝑂</m:t>
                                        </m:r>
                                      </m:e>
                                      <m:sub>
                                        <m:r>
                                          <a:rPr lang="en-US" sz="17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sub>
                                </m:sSub>
                              </m:oMath>
                            </m:oMathPara>
                          </a14:m>
                          <a:endParaRPr lang="en-US" sz="17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9108" marR="9108" marT="9108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7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7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1700" b="0" i="1" smtClean="0">
                                        <a:latin typeface="Cambria Math" panose="02040503050406030204" pitchFamily="18" charset="0"/>
                                      </a:rPr>
                                      <m:t>𝐵𝑖𝑜𝑚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7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9108" marR="9108" marT="9108" marB="0" anchor="ctr"/>
                    </a:tc>
                    <a:extLst>
                      <a:ext uri="{0D108BD9-81ED-4DB2-BD59-A6C34878D82A}">
                        <a16:rowId xmlns:a16="http://schemas.microsoft.com/office/drawing/2014/main" val="2249362723"/>
                      </a:ext>
                    </a:extLst>
                  </a:tr>
                  <a:tr h="36977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-0.34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0.40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1.03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-0.20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1.23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-0.98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1.00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367422142"/>
                      </a:ext>
                    </a:extLst>
                  </a:tr>
                  <a:tr h="36977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-1.14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0.40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1.29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-0.20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0.34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-1.24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1.00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47895266"/>
                      </a:ext>
                    </a:extLst>
                  </a:tr>
                  <a:tr h="36977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-0.35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0.05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1.09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0.15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0.94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-1.04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1.00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08544605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59382564-DE75-4410-83B5-6BB9031ED0E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21614697"/>
                  </p:ext>
                </p:extLst>
              </p:nvPr>
            </p:nvGraphicFramePr>
            <p:xfrm>
              <a:off x="8005853" y="5303378"/>
              <a:ext cx="5816431" cy="1478093"/>
            </p:xfrm>
            <a:graphic>
              <a:graphicData uri="http://schemas.openxmlformats.org/drawingml/2006/table">
                <a:tbl>
                  <a:tblPr firstRow="1" bandRow="1">
                    <a:tableStyleId>{68D230F3-CF80-4859-8CE7-A43EE81993B5}</a:tableStyleId>
                  </a:tblPr>
                  <a:tblGrid>
                    <a:gridCol w="603250">
                      <a:extLst>
                        <a:ext uri="{9D8B030D-6E8A-4147-A177-3AD203B41FA5}">
                          <a16:colId xmlns:a16="http://schemas.microsoft.com/office/drawing/2014/main" val="1764962429"/>
                        </a:ext>
                      </a:extLst>
                    </a:gridCol>
                    <a:gridCol w="514437">
                      <a:extLst>
                        <a:ext uri="{9D8B030D-6E8A-4147-A177-3AD203B41FA5}">
                          <a16:colId xmlns:a16="http://schemas.microsoft.com/office/drawing/2014/main" val="2750718527"/>
                        </a:ext>
                      </a:extLst>
                    </a:gridCol>
                    <a:gridCol w="641408">
                      <a:extLst>
                        <a:ext uri="{9D8B030D-6E8A-4147-A177-3AD203B41FA5}">
                          <a16:colId xmlns:a16="http://schemas.microsoft.com/office/drawing/2014/main" val="531350942"/>
                        </a:ext>
                      </a:extLst>
                    </a:gridCol>
                    <a:gridCol w="563865">
                      <a:extLst>
                        <a:ext uri="{9D8B030D-6E8A-4147-A177-3AD203B41FA5}">
                          <a16:colId xmlns:a16="http://schemas.microsoft.com/office/drawing/2014/main" val="506893897"/>
                        </a:ext>
                      </a:extLst>
                    </a:gridCol>
                    <a:gridCol w="723384">
                      <a:extLst>
                        <a:ext uri="{9D8B030D-6E8A-4147-A177-3AD203B41FA5}">
                          <a16:colId xmlns:a16="http://schemas.microsoft.com/office/drawing/2014/main" val="1037907907"/>
                        </a:ext>
                      </a:extLst>
                    </a:gridCol>
                    <a:gridCol w="525367">
                      <a:extLst>
                        <a:ext uri="{9D8B030D-6E8A-4147-A177-3AD203B41FA5}">
                          <a16:colId xmlns:a16="http://schemas.microsoft.com/office/drawing/2014/main" val="1120567123"/>
                        </a:ext>
                      </a:extLst>
                    </a:gridCol>
                    <a:gridCol w="603250">
                      <a:extLst>
                        <a:ext uri="{9D8B030D-6E8A-4147-A177-3AD203B41FA5}">
                          <a16:colId xmlns:a16="http://schemas.microsoft.com/office/drawing/2014/main" val="672863416"/>
                        </a:ext>
                      </a:extLst>
                    </a:gridCol>
                    <a:gridCol w="405988">
                      <a:extLst>
                        <a:ext uri="{9D8B030D-6E8A-4147-A177-3AD203B41FA5}">
                          <a16:colId xmlns:a16="http://schemas.microsoft.com/office/drawing/2014/main" val="926961639"/>
                        </a:ext>
                      </a:extLst>
                    </a:gridCol>
                    <a:gridCol w="603250">
                      <a:extLst>
                        <a:ext uri="{9D8B030D-6E8A-4147-A177-3AD203B41FA5}">
                          <a16:colId xmlns:a16="http://schemas.microsoft.com/office/drawing/2014/main" val="330576797"/>
                        </a:ext>
                      </a:extLst>
                    </a:gridCol>
                    <a:gridCol w="632232">
                      <a:extLst>
                        <a:ext uri="{9D8B030D-6E8A-4147-A177-3AD203B41FA5}">
                          <a16:colId xmlns:a16="http://schemas.microsoft.com/office/drawing/2014/main" val="3338011527"/>
                        </a:ext>
                      </a:extLst>
                    </a:gridCol>
                  </a:tblGrid>
                  <a:tr h="36876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08" marR="9108" marT="9108" marB="0" anchor="ctr">
                        <a:blipFill>
                          <a:blip r:embed="rId9"/>
                          <a:stretch>
                            <a:fillRect t="-1639" r="-865657" b="-3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08" marR="9108" marT="9108" marB="0" anchor="ctr">
                        <a:blipFill>
                          <a:blip r:embed="rId9"/>
                          <a:stretch>
                            <a:fillRect l="-116471" t="-1639" r="-908235" b="-3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08" marR="9108" marT="9108" marB="0" anchor="ctr">
                        <a:blipFill>
                          <a:blip r:embed="rId9"/>
                          <a:stretch>
                            <a:fillRect l="-175238" t="-1639" r="-635238" b="-3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08" marR="9108" marT="9108" marB="0" anchor="ctr">
                        <a:blipFill>
                          <a:blip r:embed="rId9"/>
                          <a:stretch>
                            <a:fillRect l="-314130" t="-1639" r="-625000" b="-3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08" marR="9108" marT="9108" marB="0" anchor="ctr">
                        <a:blipFill>
                          <a:blip r:embed="rId9"/>
                          <a:stretch>
                            <a:fillRect l="-320168" t="-1639" r="-383193" b="-3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08" marR="9108" marT="9108" marB="0" anchor="ctr">
                        <a:blipFill>
                          <a:blip r:embed="rId9"/>
                          <a:stretch>
                            <a:fillRect l="-581395" t="-1639" r="-430233" b="-3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08" marR="9108" marT="9108" marB="0" anchor="ctr">
                        <a:blipFill>
                          <a:blip r:embed="rId9"/>
                          <a:stretch>
                            <a:fillRect l="-591919" t="-1639" r="-273737" b="-3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08" marR="9108" marT="9108" marB="0" anchor="ctr">
                        <a:blipFill>
                          <a:blip r:embed="rId9"/>
                          <a:stretch>
                            <a:fillRect l="-1022388" t="-1639" r="-304478" b="-3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08" marR="9108" marT="9108" marB="0" anchor="ctr">
                        <a:blipFill>
                          <a:blip r:embed="rId9"/>
                          <a:stretch>
                            <a:fillRect l="-759596" t="-1639" r="-106061" b="-3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08" marR="9108" marT="9108" marB="0" anchor="ctr">
                        <a:blipFill>
                          <a:blip r:embed="rId9"/>
                          <a:stretch>
                            <a:fillRect l="-818269" t="-1639" r="-962" b="-32623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49362723"/>
                      </a:ext>
                    </a:extLst>
                  </a:tr>
                  <a:tr h="36977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-0.34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0.40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1.03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-0.20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1.23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-0.98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1.00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367422142"/>
                      </a:ext>
                    </a:extLst>
                  </a:tr>
                  <a:tr h="36977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-1.14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0.40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1.29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-0.20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0.34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-1.24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1.00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47895266"/>
                      </a:ext>
                    </a:extLst>
                  </a:tr>
                  <a:tr h="36977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-0.35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0.05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1.09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0.15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0.94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-1.04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1.00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08544605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0" name="Right Bracket 9">
            <a:extLst>
              <a:ext uri="{FF2B5EF4-FFF2-40B4-BE49-F238E27FC236}">
                <a16:creationId xmlns:a16="http://schemas.microsoft.com/office/drawing/2014/main" id="{8413E223-DA28-40B4-8317-330426413B61}"/>
              </a:ext>
            </a:extLst>
          </p:cNvPr>
          <p:cNvSpPr/>
          <p:nvPr/>
        </p:nvSpPr>
        <p:spPr>
          <a:xfrm>
            <a:off x="6944174" y="4696181"/>
            <a:ext cx="220271" cy="2955036"/>
          </a:xfrm>
          <a:prstGeom prst="rightBracket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8E011BE4-A76F-4A18-9C09-0BD2DEF82C96}"/>
              </a:ext>
            </a:extLst>
          </p:cNvPr>
          <p:cNvSpPr/>
          <p:nvPr/>
        </p:nvSpPr>
        <p:spPr>
          <a:xfrm>
            <a:off x="7270666" y="5665860"/>
            <a:ext cx="628966" cy="861681"/>
          </a:xfrm>
          <a:prstGeom prst="rightArrow">
            <a:avLst/>
          </a:prstGeom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5" name="Object 34">
            <a:extLst>
              <a:ext uri="{FF2B5EF4-FFF2-40B4-BE49-F238E27FC236}">
                <a16:creationId xmlns:a16="http://schemas.microsoft.com/office/drawing/2014/main" id="{5A18FC38-CF34-4A59-B14A-3529C583264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67648126"/>
              </p:ext>
            </p:extLst>
          </p:nvPr>
        </p:nvGraphicFramePr>
        <p:xfrm>
          <a:off x="8017373" y="4252191"/>
          <a:ext cx="2570073" cy="6637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643" name="Equation" r:id="rId10" imgW="959402" imgH="247680" progId="Equation.DSMT4">
                  <p:embed/>
                </p:oleObj>
              </mc:Choice>
              <mc:Fallback>
                <p:oleObj name="Equation" r:id="rId10" imgW="959402" imgH="247680" progId="Equation.DSMT4">
                  <p:embed/>
                  <p:pic>
                    <p:nvPicPr>
                      <p:cNvPr id="38" name="Object 37">
                        <a:extLst>
                          <a:ext uri="{FF2B5EF4-FFF2-40B4-BE49-F238E27FC236}">
                            <a16:creationId xmlns:a16="http://schemas.microsoft.com/office/drawing/2014/main" id="{36ACFF94-4532-48BF-8E36-079026B781E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8017373" y="4252191"/>
                        <a:ext cx="2570073" cy="6637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" name="Object 35">
            <a:extLst>
              <a:ext uri="{FF2B5EF4-FFF2-40B4-BE49-F238E27FC236}">
                <a16:creationId xmlns:a16="http://schemas.microsoft.com/office/drawing/2014/main" id="{7800FD54-F0A7-40D5-96A2-8428D9610CE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54680286"/>
              </p:ext>
            </p:extLst>
          </p:nvPr>
        </p:nvGraphicFramePr>
        <p:xfrm>
          <a:off x="4385713" y="1137016"/>
          <a:ext cx="2115984" cy="8180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644" name="Equation" r:id="rId12" imgW="2016506" imgH="779075" progId="Equation.DSMT4">
                  <p:embed/>
                </p:oleObj>
              </mc:Choice>
              <mc:Fallback>
                <p:oleObj name="Equation" r:id="rId12" imgW="2016506" imgH="779075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4385713" y="1137016"/>
                        <a:ext cx="2115984" cy="81806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Table 3">
            <a:extLst>
              <a:ext uri="{FF2B5EF4-FFF2-40B4-BE49-F238E27FC236}">
                <a16:creationId xmlns:a16="http://schemas.microsoft.com/office/drawing/2014/main" id="{00281A62-620B-4EBA-A3FC-A68263276E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1153959"/>
              </p:ext>
            </p:extLst>
          </p:nvPr>
        </p:nvGraphicFramePr>
        <p:xfrm>
          <a:off x="8005853" y="1546050"/>
          <a:ext cx="5123477" cy="1255428"/>
        </p:xfrm>
        <a:graphic>
          <a:graphicData uri="http://schemas.openxmlformats.org/drawingml/2006/table">
            <a:tbl>
              <a:tblPr firstRow="1" bandRow="1">
                <a:tableStyleId>{68D230F3-CF80-4859-8CE7-A43EE81993B5}</a:tableStyleId>
              </a:tblPr>
              <a:tblGrid>
                <a:gridCol w="1659852">
                  <a:extLst>
                    <a:ext uri="{9D8B030D-6E8A-4147-A177-3AD203B41FA5}">
                      <a16:colId xmlns:a16="http://schemas.microsoft.com/office/drawing/2014/main" val="2886921841"/>
                    </a:ext>
                  </a:extLst>
                </a:gridCol>
                <a:gridCol w="1405852">
                  <a:extLst>
                    <a:ext uri="{9D8B030D-6E8A-4147-A177-3AD203B41FA5}">
                      <a16:colId xmlns:a16="http://schemas.microsoft.com/office/drawing/2014/main" val="691198588"/>
                    </a:ext>
                  </a:extLst>
                </a:gridCol>
                <a:gridCol w="342564">
                  <a:extLst>
                    <a:ext uri="{9D8B030D-6E8A-4147-A177-3AD203B41FA5}">
                      <a16:colId xmlns:a16="http://schemas.microsoft.com/office/drawing/2014/main" val="3532750669"/>
                    </a:ext>
                  </a:extLst>
                </a:gridCol>
                <a:gridCol w="360738">
                  <a:extLst>
                    <a:ext uri="{9D8B030D-6E8A-4147-A177-3AD203B41FA5}">
                      <a16:colId xmlns:a16="http://schemas.microsoft.com/office/drawing/2014/main" val="1699331406"/>
                    </a:ext>
                  </a:extLst>
                </a:gridCol>
                <a:gridCol w="279062">
                  <a:extLst>
                    <a:ext uri="{9D8B030D-6E8A-4147-A177-3AD203B41FA5}">
                      <a16:colId xmlns:a16="http://schemas.microsoft.com/office/drawing/2014/main" val="3118341843"/>
                    </a:ext>
                  </a:extLst>
                </a:gridCol>
                <a:gridCol w="265449">
                  <a:extLst>
                    <a:ext uri="{9D8B030D-6E8A-4147-A177-3AD203B41FA5}">
                      <a16:colId xmlns:a16="http://schemas.microsoft.com/office/drawing/2014/main" val="3598186930"/>
                    </a:ext>
                  </a:extLst>
                </a:gridCol>
                <a:gridCol w="251836">
                  <a:extLst>
                    <a:ext uri="{9D8B030D-6E8A-4147-A177-3AD203B41FA5}">
                      <a16:colId xmlns:a16="http://schemas.microsoft.com/office/drawing/2014/main" val="4090467931"/>
                    </a:ext>
                  </a:extLst>
                </a:gridCol>
                <a:gridCol w="251836">
                  <a:extLst>
                    <a:ext uri="{9D8B030D-6E8A-4147-A177-3AD203B41FA5}">
                      <a16:colId xmlns:a16="http://schemas.microsoft.com/office/drawing/2014/main" val="4005156188"/>
                    </a:ext>
                  </a:extLst>
                </a:gridCol>
                <a:gridCol w="306288">
                  <a:extLst>
                    <a:ext uri="{9D8B030D-6E8A-4147-A177-3AD203B41FA5}">
                      <a16:colId xmlns:a16="http://schemas.microsoft.com/office/drawing/2014/main" val="670325168"/>
                    </a:ext>
                  </a:extLst>
                </a:gridCol>
              </a:tblGrid>
              <a:tr h="313857">
                <a:tc>
                  <a:txBody>
                    <a:bodyPr/>
                    <a:lstStyle>
                      <a:lvl1pPr marL="0" algn="l" defTabSz="1097280" rtl="0" eaLnBrk="1" latinLnBrk="0" hangingPunct="1">
                        <a:defRPr sz="216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548640" algn="l" defTabSz="1097280" rtl="0" eaLnBrk="1" latinLnBrk="0" hangingPunct="1">
                        <a:defRPr sz="216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1097280" algn="l" defTabSz="1097280" rtl="0" eaLnBrk="1" latinLnBrk="0" hangingPunct="1">
                        <a:defRPr sz="216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645920" algn="l" defTabSz="1097280" rtl="0" eaLnBrk="1" latinLnBrk="0" hangingPunct="1">
                        <a:defRPr sz="216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2194560" algn="l" defTabSz="1097280" rtl="0" eaLnBrk="1" latinLnBrk="0" hangingPunct="1">
                        <a:defRPr sz="216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743200" algn="l" defTabSz="1097280" rtl="0" eaLnBrk="1" latinLnBrk="0" hangingPunct="1">
                        <a:defRPr sz="216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3291840" algn="l" defTabSz="1097280" rtl="0" eaLnBrk="1" latinLnBrk="0" hangingPunct="1">
                        <a:defRPr sz="216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840480" algn="l" defTabSz="1097280" rtl="0" eaLnBrk="1" latinLnBrk="0" hangingPunct="1">
                        <a:defRPr sz="216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4389120" algn="l" defTabSz="1097280" rtl="0" eaLnBrk="1" latinLnBrk="0" hangingPunct="1">
                        <a:defRPr sz="216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+mn-lt"/>
                          <a:cs typeface="Arial" panose="020B0604020202020204" pitchFamily="34" charset="0"/>
                        </a:rPr>
                        <a:t>OC</a:t>
                      </a:r>
                      <a:endParaRPr lang="en-US" sz="1800" dirty="0">
                        <a:effectLst/>
                        <a:latin typeface="+mn-lt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80626" marR="80626" marT="0" marB="0" anchor="ctr"/>
                </a:tc>
                <a:tc>
                  <a:txBody>
                    <a:bodyPr/>
                    <a:lstStyle>
                      <a:lvl1pPr marL="0" algn="l" defTabSz="1097280" rtl="0" eaLnBrk="1" latinLnBrk="0" hangingPunct="1">
                        <a:defRPr sz="216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548640" algn="l" defTabSz="1097280" rtl="0" eaLnBrk="1" latinLnBrk="0" hangingPunct="1">
                        <a:defRPr sz="216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1097280" algn="l" defTabSz="1097280" rtl="0" eaLnBrk="1" latinLnBrk="0" hangingPunct="1">
                        <a:defRPr sz="216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645920" algn="l" defTabSz="1097280" rtl="0" eaLnBrk="1" latinLnBrk="0" hangingPunct="1">
                        <a:defRPr sz="216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2194560" algn="l" defTabSz="1097280" rtl="0" eaLnBrk="1" latinLnBrk="0" hangingPunct="1">
                        <a:defRPr sz="216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743200" algn="l" defTabSz="1097280" rtl="0" eaLnBrk="1" latinLnBrk="0" hangingPunct="1">
                        <a:defRPr sz="216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3291840" algn="l" defTabSz="1097280" rtl="0" eaLnBrk="1" latinLnBrk="0" hangingPunct="1">
                        <a:defRPr sz="216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840480" algn="l" defTabSz="1097280" rtl="0" eaLnBrk="1" latinLnBrk="0" hangingPunct="1">
                        <a:defRPr sz="216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4389120" algn="l" defTabSz="1097280" rtl="0" eaLnBrk="1" latinLnBrk="0" hangingPunct="1">
                        <a:defRPr sz="216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+mn-lt"/>
                          <a:cs typeface="Arial" panose="020B0604020202020204" pitchFamily="34" charset="0"/>
                        </a:rPr>
                        <a:t>Formula</a:t>
                      </a:r>
                      <a:endParaRPr lang="en-US" sz="1800" dirty="0">
                        <a:effectLst/>
                        <a:latin typeface="+mn-lt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80626" marR="80626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</a:t>
                      </a:r>
                    </a:p>
                  </a:txBody>
                  <a:tcPr marL="9525" marR="9525" marT="9525" marB="0" anchor="ctr" anchorCtr="1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H</a:t>
                      </a:r>
                    </a:p>
                  </a:txBody>
                  <a:tcPr marL="9525" marR="9525" marT="9525" marB="0" anchor="ctr" anchorCtr="1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</a:t>
                      </a:r>
                    </a:p>
                  </a:txBody>
                  <a:tcPr marL="9525" marR="9525" marT="9525" marB="0" anchor="ctr" anchorCtr="1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</a:t>
                      </a:r>
                    </a:p>
                  </a:txBody>
                  <a:tcPr marL="9525" marR="9525" marT="9525" marB="0" anchor="ctr" anchorCtr="1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</a:t>
                      </a:r>
                    </a:p>
                  </a:txBody>
                  <a:tcPr marL="9525" marR="9525" marT="9525" marB="0" anchor="ctr" anchorCtr="1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</a:t>
                      </a:r>
                    </a:p>
                  </a:txBody>
                  <a:tcPr marL="9525" marR="9525" marT="9525" marB="0" anchor="ctr" anchorCtr="1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Z</a:t>
                      </a:r>
                    </a:p>
                  </a:txBody>
                  <a:tcPr marL="9525" marR="9525" marT="9525" marB="0" anchor="ctr" anchorCtr="1"/>
                </a:tc>
                <a:extLst>
                  <a:ext uri="{0D108BD9-81ED-4DB2-BD59-A6C34878D82A}">
                    <a16:rowId xmlns:a16="http://schemas.microsoft.com/office/drawing/2014/main" val="2201837305"/>
                  </a:ext>
                </a:extLst>
              </a:tr>
              <a:tr h="313857">
                <a:tc>
                  <a:txBody>
                    <a:bodyPr/>
                    <a:lstStyle>
                      <a:lvl1pPr marL="0" algn="l" defTabSz="1097280" rtl="0" eaLnBrk="1" latinLnBrk="0" hangingPunct="1">
                        <a:defRPr sz="216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548640" algn="l" defTabSz="1097280" rtl="0" eaLnBrk="1" latinLnBrk="0" hangingPunct="1">
                        <a:defRPr sz="216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1097280" algn="l" defTabSz="1097280" rtl="0" eaLnBrk="1" latinLnBrk="0" hangingPunct="1">
                        <a:defRPr sz="216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645920" algn="l" defTabSz="1097280" rtl="0" eaLnBrk="1" latinLnBrk="0" hangingPunct="1">
                        <a:defRPr sz="216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2194560" algn="l" defTabSz="1097280" rtl="0" eaLnBrk="1" latinLnBrk="0" hangingPunct="1">
                        <a:defRPr sz="216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743200" algn="l" defTabSz="1097280" rtl="0" eaLnBrk="1" latinLnBrk="0" hangingPunct="1">
                        <a:defRPr sz="216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3291840" algn="l" defTabSz="1097280" rtl="0" eaLnBrk="1" latinLnBrk="0" hangingPunct="1">
                        <a:defRPr sz="216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840480" algn="l" defTabSz="1097280" rtl="0" eaLnBrk="1" latinLnBrk="0" hangingPunct="1">
                        <a:defRPr sz="216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4389120" algn="l" defTabSz="1097280" rtl="0" eaLnBrk="1" latinLnBrk="0" hangingPunct="1">
                        <a:defRPr sz="216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+mn-lt"/>
                          <a:cs typeface="Arial" panose="020B0604020202020204" pitchFamily="34" charset="0"/>
                        </a:rPr>
                        <a:t>Glucose</a:t>
                      </a:r>
                      <a:endParaRPr lang="en-US" sz="1800" dirty="0">
                        <a:effectLst/>
                        <a:latin typeface="+mn-lt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80626" marR="80626" marT="0" marB="0" anchor="ctr"/>
                </a:tc>
                <a:tc>
                  <a:txBody>
                    <a:bodyPr/>
                    <a:lstStyle>
                      <a:lvl1pPr marL="0" algn="l" defTabSz="1097280" rtl="0" eaLnBrk="1" latinLnBrk="0" hangingPunct="1">
                        <a:defRPr sz="216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548640" algn="l" defTabSz="1097280" rtl="0" eaLnBrk="1" latinLnBrk="0" hangingPunct="1">
                        <a:defRPr sz="216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1097280" algn="l" defTabSz="1097280" rtl="0" eaLnBrk="1" latinLnBrk="0" hangingPunct="1">
                        <a:defRPr sz="216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645920" algn="l" defTabSz="1097280" rtl="0" eaLnBrk="1" latinLnBrk="0" hangingPunct="1">
                        <a:defRPr sz="216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2194560" algn="l" defTabSz="1097280" rtl="0" eaLnBrk="1" latinLnBrk="0" hangingPunct="1">
                        <a:defRPr sz="216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743200" algn="l" defTabSz="1097280" rtl="0" eaLnBrk="1" latinLnBrk="0" hangingPunct="1">
                        <a:defRPr sz="216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3291840" algn="l" defTabSz="1097280" rtl="0" eaLnBrk="1" latinLnBrk="0" hangingPunct="1">
                        <a:defRPr sz="216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840480" algn="l" defTabSz="1097280" rtl="0" eaLnBrk="1" latinLnBrk="0" hangingPunct="1">
                        <a:defRPr sz="216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4389120" algn="l" defTabSz="1097280" rtl="0" eaLnBrk="1" latinLnBrk="0" hangingPunct="1">
                        <a:defRPr sz="216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+mn-lt"/>
                          <a:cs typeface="Arial" panose="020B0604020202020204" pitchFamily="34" charset="0"/>
                        </a:rPr>
                        <a:t>C</a:t>
                      </a:r>
                      <a:r>
                        <a:rPr lang="en-US" sz="1800" baseline="-25000" dirty="0">
                          <a:effectLst/>
                          <a:latin typeface="+mn-lt"/>
                          <a:cs typeface="Arial" panose="020B0604020202020204" pitchFamily="34" charset="0"/>
                        </a:rPr>
                        <a:t>6</a:t>
                      </a:r>
                      <a:r>
                        <a:rPr lang="en-US" sz="1800" dirty="0">
                          <a:effectLst/>
                          <a:latin typeface="+mn-lt"/>
                          <a:cs typeface="Arial" panose="020B0604020202020204" pitchFamily="34" charset="0"/>
                        </a:rPr>
                        <a:t>H</a:t>
                      </a:r>
                      <a:r>
                        <a:rPr lang="en-US" sz="1800" baseline="-25000" dirty="0">
                          <a:effectLst/>
                          <a:latin typeface="+mn-lt"/>
                          <a:cs typeface="Arial" panose="020B0604020202020204" pitchFamily="34" charset="0"/>
                        </a:rPr>
                        <a:t>12</a:t>
                      </a:r>
                      <a:r>
                        <a:rPr lang="en-US" sz="1800" dirty="0">
                          <a:effectLst/>
                          <a:latin typeface="+mn-lt"/>
                          <a:cs typeface="Arial" panose="020B0604020202020204" pitchFamily="34" charset="0"/>
                        </a:rPr>
                        <a:t>O</a:t>
                      </a:r>
                      <a:r>
                        <a:rPr lang="en-US" sz="1800" baseline="-25000" dirty="0">
                          <a:effectLst/>
                          <a:latin typeface="+mn-lt"/>
                          <a:cs typeface="Arial" panose="020B0604020202020204" pitchFamily="34" charset="0"/>
                        </a:rPr>
                        <a:t>6</a:t>
                      </a:r>
                      <a:endParaRPr lang="en-US" sz="1800" baseline="-25000" dirty="0">
                        <a:effectLst/>
                        <a:latin typeface="+mn-lt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80626" marR="80626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</a:t>
                      </a:r>
                    </a:p>
                  </a:txBody>
                  <a:tcPr marL="9525" marR="9525" marT="9525" marB="0" anchor="ctr" anchorCtr="1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12</a:t>
                      </a:r>
                    </a:p>
                  </a:txBody>
                  <a:tcPr marL="9525" marR="9525" marT="9525" marB="0" anchor="ctr" anchorCtr="1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</a:t>
                      </a:r>
                    </a:p>
                  </a:txBody>
                  <a:tcPr marL="9525" marR="9525" marT="9525" marB="0" anchor="ctr" anchorCtr="1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9525" marR="9525" marT="9525" marB="0" anchor="ctr" anchorCtr="1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9525" marR="9525" marT="9525" marB="0" anchor="ctr" anchorCtr="1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9525" marR="9525" marT="9525" marB="0" anchor="ctr" anchorCtr="1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9525" marR="9525" marT="9525" marB="0" anchor="ctr" anchorCtr="1"/>
                </a:tc>
                <a:extLst>
                  <a:ext uri="{0D108BD9-81ED-4DB2-BD59-A6C34878D82A}">
                    <a16:rowId xmlns:a16="http://schemas.microsoft.com/office/drawing/2014/main" val="3623805545"/>
                  </a:ext>
                </a:extLst>
              </a:tr>
              <a:tr h="313857">
                <a:tc>
                  <a:txBody>
                    <a:bodyPr/>
                    <a:lstStyle>
                      <a:lvl1pPr marL="0" algn="l" defTabSz="1097280" rtl="0" eaLnBrk="1" latinLnBrk="0" hangingPunct="1">
                        <a:defRPr sz="216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548640" algn="l" defTabSz="1097280" rtl="0" eaLnBrk="1" latinLnBrk="0" hangingPunct="1">
                        <a:defRPr sz="216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1097280" algn="l" defTabSz="1097280" rtl="0" eaLnBrk="1" latinLnBrk="0" hangingPunct="1">
                        <a:defRPr sz="216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645920" algn="l" defTabSz="1097280" rtl="0" eaLnBrk="1" latinLnBrk="0" hangingPunct="1">
                        <a:defRPr sz="216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2194560" algn="l" defTabSz="1097280" rtl="0" eaLnBrk="1" latinLnBrk="0" hangingPunct="1">
                        <a:defRPr sz="216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743200" algn="l" defTabSz="1097280" rtl="0" eaLnBrk="1" latinLnBrk="0" hangingPunct="1">
                        <a:defRPr sz="216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3291840" algn="l" defTabSz="1097280" rtl="0" eaLnBrk="1" latinLnBrk="0" hangingPunct="1">
                        <a:defRPr sz="216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840480" algn="l" defTabSz="1097280" rtl="0" eaLnBrk="1" latinLnBrk="0" hangingPunct="1">
                        <a:defRPr sz="216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4389120" algn="l" defTabSz="1097280" rtl="0" eaLnBrk="1" latinLnBrk="0" hangingPunct="1">
                        <a:defRPr sz="216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+mn-lt"/>
                          <a:cs typeface="Arial" panose="020B0604020202020204" pitchFamily="34" charset="0"/>
                        </a:rPr>
                        <a:t>Acetate</a:t>
                      </a:r>
                      <a:endParaRPr lang="en-US" sz="1800" dirty="0">
                        <a:effectLst/>
                        <a:latin typeface="+mn-lt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80626" marR="80626" marT="0" marB="0" anchor="ctr"/>
                </a:tc>
                <a:tc>
                  <a:txBody>
                    <a:bodyPr/>
                    <a:lstStyle>
                      <a:lvl1pPr marL="0" algn="l" defTabSz="1097280" rtl="0" eaLnBrk="1" latinLnBrk="0" hangingPunct="1">
                        <a:defRPr sz="216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548640" algn="l" defTabSz="1097280" rtl="0" eaLnBrk="1" latinLnBrk="0" hangingPunct="1">
                        <a:defRPr sz="216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1097280" algn="l" defTabSz="1097280" rtl="0" eaLnBrk="1" latinLnBrk="0" hangingPunct="1">
                        <a:defRPr sz="216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645920" algn="l" defTabSz="1097280" rtl="0" eaLnBrk="1" latinLnBrk="0" hangingPunct="1">
                        <a:defRPr sz="216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2194560" algn="l" defTabSz="1097280" rtl="0" eaLnBrk="1" latinLnBrk="0" hangingPunct="1">
                        <a:defRPr sz="216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743200" algn="l" defTabSz="1097280" rtl="0" eaLnBrk="1" latinLnBrk="0" hangingPunct="1">
                        <a:defRPr sz="216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3291840" algn="l" defTabSz="1097280" rtl="0" eaLnBrk="1" latinLnBrk="0" hangingPunct="1">
                        <a:defRPr sz="216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840480" algn="l" defTabSz="1097280" rtl="0" eaLnBrk="1" latinLnBrk="0" hangingPunct="1">
                        <a:defRPr sz="216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4389120" algn="l" defTabSz="1097280" rtl="0" eaLnBrk="1" latinLnBrk="0" hangingPunct="1">
                        <a:defRPr sz="216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+mn-lt"/>
                          <a:cs typeface="Arial" panose="020B0604020202020204" pitchFamily="34" charset="0"/>
                        </a:rPr>
                        <a:t>C</a:t>
                      </a:r>
                      <a:r>
                        <a:rPr lang="en-US" sz="1800" baseline="-25000" dirty="0">
                          <a:effectLst/>
                          <a:latin typeface="+mn-lt"/>
                          <a:cs typeface="Arial" panose="020B0604020202020204" pitchFamily="34" charset="0"/>
                        </a:rPr>
                        <a:t>2</a:t>
                      </a:r>
                      <a:r>
                        <a:rPr lang="en-US" sz="1800" dirty="0">
                          <a:effectLst/>
                          <a:latin typeface="+mn-lt"/>
                          <a:cs typeface="Arial" panose="020B0604020202020204" pitchFamily="34" charset="0"/>
                        </a:rPr>
                        <a:t>H</a:t>
                      </a:r>
                      <a:r>
                        <a:rPr lang="en-US" sz="1800" baseline="-25000" dirty="0">
                          <a:effectLst/>
                          <a:latin typeface="+mn-lt"/>
                          <a:cs typeface="Arial" panose="020B0604020202020204" pitchFamily="34" charset="0"/>
                        </a:rPr>
                        <a:t>3</a:t>
                      </a:r>
                      <a:r>
                        <a:rPr lang="en-US" sz="1800" dirty="0">
                          <a:effectLst/>
                          <a:latin typeface="+mn-lt"/>
                          <a:cs typeface="Arial" panose="020B0604020202020204" pitchFamily="34" charset="0"/>
                        </a:rPr>
                        <a:t>O</a:t>
                      </a:r>
                      <a:r>
                        <a:rPr lang="en-US" sz="1800" baseline="-25000" dirty="0">
                          <a:effectLst/>
                          <a:latin typeface="+mn-lt"/>
                          <a:cs typeface="Arial" panose="020B0604020202020204" pitchFamily="34" charset="0"/>
                        </a:rPr>
                        <a:t>2</a:t>
                      </a:r>
                      <a:r>
                        <a:rPr lang="en-US" sz="1800" baseline="30000" dirty="0">
                          <a:effectLst/>
                          <a:latin typeface="+mn-lt"/>
                          <a:cs typeface="Arial" panose="020B0604020202020204" pitchFamily="34" charset="0"/>
                        </a:rPr>
                        <a:t>-</a:t>
                      </a:r>
                      <a:endParaRPr lang="en-US" sz="1800" baseline="30000" dirty="0">
                        <a:effectLst/>
                        <a:latin typeface="+mn-lt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80626" marR="80626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</a:t>
                      </a:r>
                    </a:p>
                  </a:txBody>
                  <a:tcPr marL="9525" marR="9525" marT="9525" marB="0" anchor="ctr" anchorCtr="1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</a:t>
                      </a:r>
                    </a:p>
                  </a:txBody>
                  <a:tcPr marL="9525" marR="9525" marT="9525" marB="0" anchor="ctr" anchorCtr="1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</a:t>
                      </a:r>
                    </a:p>
                  </a:txBody>
                  <a:tcPr marL="9525" marR="9525" marT="9525" marB="0" anchor="ctr" anchorCtr="1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9525" marR="9525" marT="9525" marB="0" anchor="ctr" anchorCtr="1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9525" marR="9525" marT="9525" marB="0" anchor="ctr" anchorCtr="1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9525" marR="9525" marT="9525" marB="0" anchor="ctr" anchorCtr="1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-1</a:t>
                      </a:r>
                    </a:p>
                  </a:txBody>
                  <a:tcPr marL="9525" marR="9525" marT="9525" marB="0" anchor="ctr" anchorCtr="1"/>
                </a:tc>
                <a:extLst>
                  <a:ext uri="{0D108BD9-81ED-4DB2-BD59-A6C34878D82A}">
                    <a16:rowId xmlns:a16="http://schemas.microsoft.com/office/drawing/2014/main" val="282680597"/>
                  </a:ext>
                </a:extLst>
              </a:tr>
              <a:tr h="313857">
                <a:tc>
                  <a:txBody>
                    <a:bodyPr/>
                    <a:lstStyle>
                      <a:lvl1pPr marL="0" algn="l" defTabSz="1097280" rtl="0" eaLnBrk="1" latinLnBrk="0" hangingPunct="1">
                        <a:defRPr sz="216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548640" algn="l" defTabSz="1097280" rtl="0" eaLnBrk="1" latinLnBrk="0" hangingPunct="1">
                        <a:defRPr sz="216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1097280" algn="l" defTabSz="1097280" rtl="0" eaLnBrk="1" latinLnBrk="0" hangingPunct="1">
                        <a:defRPr sz="216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645920" algn="l" defTabSz="1097280" rtl="0" eaLnBrk="1" latinLnBrk="0" hangingPunct="1">
                        <a:defRPr sz="216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2194560" algn="l" defTabSz="1097280" rtl="0" eaLnBrk="1" latinLnBrk="0" hangingPunct="1">
                        <a:defRPr sz="216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743200" algn="l" defTabSz="1097280" rtl="0" eaLnBrk="1" latinLnBrk="0" hangingPunct="1">
                        <a:defRPr sz="216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3291840" algn="l" defTabSz="1097280" rtl="0" eaLnBrk="1" latinLnBrk="0" hangingPunct="1">
                        <a:defRPr sz="216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840480" algn="l" defTabSz="1097280" rtl="0" eaLnBrk="1" latinLnBrk="0" hangingPunct="1">
                        <a:defRPr sz="216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4389120" algn="l" defTabSz="1097280" rtl="0" eaLnBrk="1" latinLnBrk="0" hangingPunct="1">
                        <a:defRPr sz="216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+mn-lt"/>
                          <a:cs typeface="Arial" panose="020B0604020202020204" pitchFamily="34" charset="0"/>
                        </a:rPr>
                        <a:t>Glucosamine</a:t>
                      </a:r>
                      <a:endParaRPr lang="en-US" sz="1800" dirty="0">
                        <a:effectLst/>
                        <a:latin typeface="+mn-lt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80626" marR="80626" marT="0" marB="0" anchor="ctr"/>
                </a:tc>
                <a:tc>
                  <a:txBody>
                    <a:bodyPr/>
                    <a:lstStyle>
                      <a:lvl1pPr marL="0" algn="l" defTabSz="1097280" rtl="0" eaLnBrk="1" latinLnBrk="0" hangingPunct="1">
                        <a:defRPr sz="216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548640" algn="l" defTabSz="1097280" rtl="0" eaLnBrk="1" latinLnBrk="0" hangingPunct="1">
                        <a:defRPr sz="216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1097280" algn="l" defTabSz="1097280" rtl="0" eaLnBrk="1" latinLnBrk="0" hangingPunct="1">
                        <a:defRPr sz="216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645920" algn="l" defTabSz="1097280" rtl="0" eaLnBrk="1" latinLnBrk="0" hangingPunct="1">
                        <a:defRPr sz="216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2194560" algn="l" defTabSz="1097280" rtl="0" eaLnBrk="1" latinLnBrk="0" hangingPunct="1">
                        <a:defRPr sz="216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743200" algn="l" defTabSz="1097280" rtl="0" eaLnBrk="1" latinLnBrk="0" hangingPunct="1">
                        <a:defRPr sz="216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3291840" algn="l" defTabSz="1097280" rtl="0" eaLnBrk="1" latinLnBrk="0" hangingPunct="1">
                        <a:defRPr sz="216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840480" algn="l" defTabSz="1097280" rtl="0" eaLnBrk="1" latinLnBrk="0" hangingPunct="1">
                        <a:defRPr sz="216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4389120" algn="l" defTabSz="1097280" rtl="0" eaLnBrk="1" latinLnBrk="0" hangingPunct="1">
                        <a:defRPr sz="216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+mn-lt"/>
                          <a:cs typeface="Arial" panose="020B0604020202020204" pitchFamily="34" charset="0"/>
                        </a:rPr>
                        <a:t>C</a:t>
                      </a:r>
                      <a:r>
                        <a:rPr lang="en-US" sz="1800" baseline="-25000" dirty="0">
                          <a:effectLst/>
                          <a:latin typeface="+mn-lt"/>
                          <a:cs typeface="Arial" panose="020B0604020202020204" pitchFamily="34" charset="0"/>
                        </a:rPr>
                        <a:t>6</a:t>
                      </a:r>
                      <a:r>
                        <a:rPr lang="en-US" sz="1800" dirty="0">
                          <a:effectLst/>
                          <a:latin typeface="+mn-lt"/>
                          <a:cs typeface="Arial" panose="020B0604020202020204" pitchFamily="34" charset="0"/>
                        </a:rPr>
                        <a:t>H</a:t>
                      </a:r>
                      <a:r>
                        <a:rPr lang="en-US" sz="1800" baseline="-25000" dirty="0">
                          <a:effectLst/>
                          <a:latin typeface="+mn-lt"/>
                          <a:cs typeface="Arial" panose="020B0604020202020204" pitchFamily="34" charset="0"/>
                        </a:rPr>
                        <a:t>13</a:t>
                      </a:r>
                      <a:r>
                        <a:rPr lang="en-US" sz="1800" dirty="0">
                          <a:effectLst/>
                          <a:latin typeface="+mn-lt"/>
                          <a:cs typeface="Arial" panose="020B0604020202020204" pitchFamily="34" charset="0"/>
                        </a:rPr>
                        <a:t>NO</a:t>
                      </a:r>
                      <a:r>
                        <a:rPr lang="en-US" sz="1800" baseline="-25000" dirty="0">
                          <a:effectLst/>
                          <a:latin typeface="+mn-lt"/>
                          <a:cs typeface="Arial" panose="020B0604020202020204" pitchFamily="34" charset="0"/>
                        </a:rPr>
                        <a:t>5</a:t>
                      </a:r>
                      <a:endParaRPr lang="en-US" sz="1800" baseline="-25000" dirty="0">
                        <a:effectLst/>
                        <a:latin typeface="+mn-lt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80626" marR="80626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</a:t>
                      </a:r>
                    </a:p>
                  </a:txBody>
                  <a:tcPr marL="9525" marR="9525" marT="9525" marB="0" anchor="ctr" anchorCtr="1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13</a:t>
                      </a:r>
                    </a:p>
                  </a:txBody>
                  <a:tcPr marL="9525" marR="9525" marT="9525" marB="0" anchor="ctr" anchorCtr="1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</a:t>
                      </a:r>
                    </a:p>
                  </a:txBody>
                  <a:tcPr marL="9525" marR="9525" marT="9525" marB="0" anchor="ctr" anchorCtr="1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9525" marR="9525" marT="9525" marB="0" anchor="ctr" anchorCtr="1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9525" marR="9525" marT="9525" marB="0" anchor="ctr" anchorCtr="1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9525" marR="9525" marT="9525" marB="0" anchor="ctr" anchorCtr="1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9525" marR="9525" marT="9525" marB="0" anchor="ctr" anchorCtr="1"/>
                </a:tc>
                <a:extLst>
                  <a:ext uri="{0D108BD9-81ED-4DB2-BD59-A6C34878D82A}">
                    <a16:rowId xmlns:a16="http://schemas.microsoft.com/office/drawing/2014/main" val="509890579"/>
                  </a:ext>
                </a:extLst>
              </a:tr>
            </a:tbl>
          </a:graphicData>
        </a:graphic>
      </p:graphicFrame>
      <p:sp>
        <p:nvSpPr>
          <p:cNvPr id="41" name="TextBox 40">
            <a:extLst>
              <a:ext uri="{FF2B5EF4-FFF2-40B4-BE49-F238E27FC236}">
                <a16:creationId xmlns:a16="http://schemas.microsoft.com/office/drawing/2014/main" id="{152E66D7-5050-4C9D-A4ED-9BC245AB0702}"/>
              </a:ext>
            </a:extLst>
          </p:cNvPr>
          <p:cNvSpPr txBox="1"/>
          <p:nvPr/>
        </p:nvSpPr>
        <p:spPr>
          <a:xfrm>
            <a:off x="2638851" y="1955085"/>
            <a:ext cx="3658710" cy="1392799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l"/>
            <a:endParaRPr lang="en-US" sz="2400" dirty="0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7238B2F7-4C1F-41B0-A251-170A1ED617D6}"/>
              </a:ext>
            </a:extLst>
          </p:cNvPr>
          <p:cNvPicPr>
            <a:picLocks noChangeAspect="1"/>
          </p:cNvPicPr>
          <p:nvPr/>
        </p:nvPicPr>
        <p:blipFill>
          <a:blip r:embed="rId14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925521" y="1384448"/>
            <a:ext cx="4223456" cy="252911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2" name="Table 41">
                <a:extLst>
                  <a:ext uri="{FF2B5EF4-FFF2-40B4-BE49-F238E27FC236}">
                    <a16:creationId xmlns:a16="http://schemas.microsoft.com/office/drawing/2014/main" id="{04B7ADEE-2E0F-4AF8-A988-21E98E828AC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39583016"/>
                  </p:ext>
                </p:extLst>
              </p:nvPr>
            </p:nvGraphicFramePr>
            <p:xfrm>
              <a:off x="11211980" y="3714291"/>
              <a:ext cx="2610304" cy="1478093"/>
            </p:xfrm>
            <a:graphic>
              <a:graphicData uri="http://schemas.openxmlformats.org/drawingml/2006/table">
                <a:tbl>
                  <a:tblPr firstRow="1" bandRow="1">
                    <a:tableStyleId>{68D230F3-CF80-4859-8CE7-A43EE81993B5}</a:tableStyleId>
                  </a:tblPr>
                  <a:tblGrid>
                    <a:gridCol w="652576">
                      <a:extLst>
                        <a:ext uri="{9D8B030D-6E8A-4147-A177-3AD203B41FA5}">
                          <a16:colId xmlns:a16="http://schemas.microsoft.com/office/drawing/2014/main" val="1717417672"/>
                        </a:ext>
                      </a:extLst>
                    </a:gridCol>
                    <a:gridCol w="652576">
                      <a:extLst>
                        <a:ext uri="{9D8B030D-6E8A-4147-A177-3AD203B41FA5}">
                          <a16:colId xmlns:a16="http://schemas.microsoft.com/office/drawing/2014/main" val="4120037726"/>
                        </a:ext>
                      </a:extLst>
                    </a:gridCol>
                    <a:gridCol w="652576">
                      <a:extLst>
                        <a:ext uri="{9D8B030D-6E8A-4147-A177-3AD203B41FA5}">
                          <a16:colId xmlns:a16="http://schemas.microsoft.com/office/drawing/2014/main" val="530793407"/>
                        </a:ext>
                      </a:extLst>
                    </a:gridCol>
                    <a:gridCol w="652576">
                      <a:extLst>
                        <a:ext uri="{9D8B030D-6E8A-4147-A177-3AD203B41FA5}">
                          <a16:colId xmlns:a16="http://schemas.microsoft.com/office/drawing/2014/main" val="3237453352"/>
                        </a:ext>
                      </a:extLst>
                    </a:gridCol>
                  </a:tblGrid>
                  <a:tr h="328229">
                    <a:tc>
                      <a:txBody>
                        <a:bodyPr/>
                        <a:lstStyle/>
                        <a:p>
                          <a:pPr marL="0" marR="0" lvl="0" indent="0" algn="ctr" defTabSz="109728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7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l-GR" sz="17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Δ</m:t>
                                    </m:r>
                                    <m:r>
                                      <a:rPr lang="en-US" sz="17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en-US" sz="1700" b="0" i="1" smtClean="0">
                                        <a:latin typeface="Cambria Math" panose="02040503050406030204" pitchFamily="18" charset="0"/>
                                      </a:rPr>
                                      <m:t>𝐶𝑎𝑡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7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9108" marR="9108" marT="9108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9728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7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l-GR" sz="17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Δ</m:t>
                                    </m:r>
                                    <m:r>
                                      <a:rPr lang="en-US" sz="17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en-US" sz="17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𝐷𝑖𝑠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7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9108" marR="9108" marT="9108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9728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7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l-GR" sz="17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Δ</m:t>
                                    </m:r>
                                    <m:r>
                                      <a:rPr lang="en-US" sz="17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en-US" sz="17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𝐴𝑛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7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9108" marR="9108" marT="9108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9728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700" b="1" i="0" u="none" strike="noStrike" dirty="0">
                              <a:solidFill>
                                <a:srgbClr val="C00000"/>
                              </a:solidFill>
                              <a:effectLst/>
                              <a:latin typeface="+mn-lt"/>
                              <a:sym typeface="Symbol" panose="05050102010706020507" pitchFamily="18" charset="2"/>
                            </a:rPr>
                            <a:t></a:t>
                          </a:r>
                          <a:endParaRPr lang="en-US" sz="1700" b="1" i="0" u="none" strike="noStrike" dirty="0">
                            <a:solidFill>
                              <a:srgbClr val="C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9108" marR="9108" marT="9108" marB="0" anchor="ctr"/>
                    </a:tc>
                    <a:extLst>
                      <a:ext uri="{0D108BD9-81ED-4DB2-BD59-A6C34878D82A}">
                        <a16:rowId xmlns:a16="http://schemas.microsoft.com/office/drawing/2014/main" val="1355495306"/>
                      </a:ext>
                    </a:extLst>
                  </a:tr>
                  <a:tr h="383288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-2823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465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-4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1" i="0" u="none" strike="noStrike" dirty="0">
                              <a:solidFill>
                                <a:srgbClr val="C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0.163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802605168"/>
                      </a:ext>
                    </a:extLst>
                  </a:tr>
                  <a:tr h="383288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-901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540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17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1" i="0" u="none" strike="noStrike" dirty="0">
                              <a:solidFill>
                                <a:srgbClr val="C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0.618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18722276"/>
                      </a:ext>
                    </a:extLst>
                  </a:tr>
                  <a:tr h="383288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-2783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478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3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1" i="0" u="none" strike="noStrike" dirty="0">
                              <a:solidFill>
                                <a:srgbClr val="C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0.173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56834865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2" name="Table 41">
                <a:extLst>
                  <a:ext uri="{FF2B5EF4-FFF2-40B4-BE49-F238E27FC236}">
                    <a16:creationId xmlns:a16="http://schemas.microsoft.com/office/drawing/2014/main" id="{04B7ADEE-2E0F-4AF8-A988-21E98E828AC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39583016"/>
                  </p:ext>
                </p:extLst>
              </p:nvPr>
            </p:nvGraphicFramePr>
            <p:xfrm>
              <a:off x="11211980" y="3714291"/>
              <a:ext cx="2610304" cy="1478093"/>
            </p:xfrm>
            <a:graphic>
              <a:graphicData uri="http://schemas.openxmlformats.org/drawingml/2006/table">
                <a:tbl>
                  <a:tblPr firstRow="1" bandRow="1">
                    <a:tableStyleId>{68D230F3-CF80-4859-8CE7-A43EE81993B5}</a:tableStyleId>
                  </a:tblPr>
                  <a:tblGrid>
                    <a:gridCol w="652576">
                      <a:extLst>
                        <a:ext uri="{9D8B030D-6E8A-4147-A177-3AD203B41FA5}">
                          <a16:colId xmlns:a16="http://schemas.microsoft.com/office/drawing/2014/main" val="1717417672"/>
                        </a:ext>
                      </a:extLst>
                    </a:gridCol>
                    <a:gridCol w="652576">
                      <a:extLst>
                        <a:ext uri="{9D8B030D-6E8A-4147-A177-3AD203B41FA5}">
                          <a16:colId xmlns:a16="http://schemas.microsoft.com/office/drawing/2014/main" val="4120037726"/>
                        </a:ext>
                      </a:extLst>
                    </a:gridCol>
                    <a:gridCol w="652576">
                      <a:extLst>
                        <a:ext uri="{9D8B030D-6E8A-4147-A177-3AD203B41FA5}">
                          <a16:colId xmlns:a16="http://schemas.microsoft.com/office/drawing/2014/main" val="530793407"/>
                        </a:ext>
                      </a:extLst>
                    </a:gridCol>
                    <a:gridCol w="652576">
                      <a:extLst>
                        <a:ext uri="{9D8B030D-6E8A-4147-A177-3AD203B41FA5}">
                          <a16:colId xmlns:a16="http://schemas.microsoft.com/office/drawing/2014/main" val="3237453352"/>
                        </a:ext>
                      </a:extLst>
                    </a:gridCol>
                  </a:tblGrid>
                  <a:tr h="32822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08" marR="9108" marT="9108" marB="0" anchor="ctr">
                        <a:blipFill>
                          <a:blip r:embed="rId15"/>
                          <a:stretch>
                            <a:fillRect t="-7407" r="-301869" b="-37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08" marR="9108" marT="9108" marB="0" anchor="ctr">
                        <a:blipFill>
                          <a:blip r:embed="rId15"/>
                          <a:stretch>
                            <a:fillRect l="-99074" t="-7407" r="-199074" b="-37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08" marR="9108" marT="9108" marB="0" anchor="ctr">
                        <a:blipFill>
                          <a:blip r:embed="rId15"/>
                          <a:stretch>
                            <a:fillRect l="-200935" t="-7407" r="-100935" b="-37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9728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700" b="1" i="0" u="none" strike="noStrike" dirty="0">
                              <a:solidFill>
                                <a:srgbClr val="C00000"/>
                              </a:solidFill>
                              <a:effectLst/>
                              <a:latin typeface="+mn-lt"/>
                              <a:sym typeface="Symbol" panose="05050102010706020507" pitchFamily="18" charset="2"/>
                            </a:rPr>
                            <a:t></a:t>
                          </a:r>
                          <a:endParaRPr lang="en-US" sz="1700" b="1" i="0" u="none" strike="noStrike" dirty="0">
                            <a:solidFill>
                              <a:srgbClr val="C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9108" marR="9108" marT="9108" marB="0" anchor="ctr"/>
                    </a:tc>
                    <a:extLst>
                      <a:ext uri="{0D108BD9-81ED-4DB2-BD59-A6C34878D82A}">
                        <a16:rowId xmlns:a16="http://schemas.microsoft.com/office/drawing/2014/main" val="1355495306"/>
                      </a:ext>
                    </a:extLst>
                  </a:tr>
                  <a:tr h="383288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-2823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465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-4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1" i="0" u="none" strike="noStrike" dirty="0">
                              <a:solidFill>
                                <a:srgbClr val="C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0.163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802605168"/>
                      </a:ext>
                    </a:extLst>
                  </a:tr>
                  <a:tr h="383288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-901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540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17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1" i="0" u="none" strike="noStrike" dirty="0">
                              <a:solidFill>
                                <a:srgbClr val="C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0.618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18722276"/>
                      </a:ext>
                    </a:extLst>
                  </a:tr>
                  <a:tr h="383288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-2783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478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3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1" i="0" u="none" strike="noStrike" dirty="0">
                              <a:solidFill>
                                <a:srgbClr val="C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0.173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56834865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4" name="TextBox 43">
            <a:extLst>
              <a:ext uri="{FF2B5EF4-FFF2-40B4-BE49-F238E27FC236}">
                <a16:creationId xmlns:a16="http://schemas.microsoft.com/office/drawing/2014/main" id="{EFB84834-431F-4AD6-A663-2C45375DB167}"/>
              </a:ext>
            </a:extLst>
          </p:cNvPr>
          <p:cNvSpPr txBox="1"/>
          <p:nvPr/>
        </p:nvSpPr>
        <p:spPr>
          <a:xfrm>
            <a:off x="12082989" y="3315973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>
                <a:solidFill>
                  <a:schemeClr val="tx1">
                    <a:lumMod val="75000"/>
                  </a:schemeClr>
                </a:solidFill>
              </a:rPr>
              <a:t>[kJ/mol]</a:t>
            </a:r>
          </a:p>
        </p:txBody>
      </p:sp>
    </p:spTree>
    <p:extLst>
      <p:ext uri="{BB962C8B-B14F-4D97-AF65-F5344CB8AC3E}">
        <p14:creationId xmlns:p14="http://schemas.microsoft.com/office/powerpoint/2010/main" val="2582445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B3E9114-F7E8-435B-9B5F-A9EF52BA4784}"/>
              </a:ext>
            </a:extLst>
          </p:cNvPr>
          <p:cNvSpPr/>
          <p:nvPr/>
        </p:nvSpPr>
        <p:spPr>
          <a:xfrm>
            <a:off x="10888716" y="1263267"/>
            <a:ext cx="2555524" cy="1456047"/>
          </a:xfrm>
          <a:prstGeom prst="rect">
            <a:avLst/>
          </a:prstGeom>
          <a:solidFill>
            <a:srgbClr val="B5D0FF">
              <a:alpha val="50196"/>
            </a:srgbClr>
          </a:solidFill>
          <a:ln w="254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10801204" y="1991290"/>
            <a:ext cx="1254318" cy="6832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316736"/>
            <a:r>
              <a:rPr lang="en-US" sz="1920" dirty="0">
                <a:latin typeface="Arial"/>
              </a:rPr>
              <a:t>Transition</a:t>
            </a:r>
          </a:p>
          <a:p>
            <a:pPr defTabSz="1316736"/>
            <a:r>
              <a:rPr lang="en-US" sz="1920" dirty="0">
                <a:latin typeface="Arial"/>
              </a:rPr>
              <a:t>theory</a:t>
            </a:r>
          </a:p>
        </p:txBody>
      </p:sp>
      <p:graphicFrame>
        <p:nvGraphicFramePr>
          <p:cNvPr id="51" name="Object 5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12188779"/>
              </p:ext>
            </p:extLst>
          </p:nvPr>
        </p:nvGraphicFramePr>
        <p:xfrm>
          <a:off x="5089426" y="1648967"/>
          <a:ext cx="231648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959" name="Equation" r:id="rId3" imgW="965160" imgH="253800" progId="Equation.DSMT4">
                  <p:embed/>
                </p:oleObj>
              </mc:Choice>
              <mc:Fallback>
                <p:oleObj name="Equation" r:id="rId3" imgW="965160" imgH="253800" progId="Equation.DSMT4">
                  <p:embed/>
                  <p:pic>
                    <p:nvPicPr>
                      <p:cNvPr id="51" name="Object 50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089426" y="1648967"/>
                        <a:ext cx="231648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2" name="Elbow Connector 49"/>
          <p:cNvCxnSpPr/>
          <p:nvPr/>
        </p:nvCxnSpPr>
        <p:spPr>
          <a:xfrm>
            <a:off x="7494900" y="1950916"/>
            <a:ext cx="482569" cy="0"/>
          </a:xfrm>
          <a:prstGeom prst="straightConnector1">
            <a:avLst/>
          </a:prstGeom>
          <a:noFill/>
          <a:ln w="6350" cap="flat" cmpd="sng" algn="ctr">
            <a:solidFill>
              <a:srgbClr val="A63F1E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54" name="Elbow Connector 49"/>
          <p:cNvCxnSpPr>
            <a:cxnSpLocks/>
          </p:cNvCxnSpPr>
          <p:nvPr/>
        </p:nvCxnSpPr>
        <p:spPr>
          <a:xfrm>
            <a:off x="10827502" y="2008395"/>
            <a:ext cx="1243480" cy="3019"/>
          </a:xfrm>
          <a:prstGeom prst="straightConnector1">
            <a:avLst/>
          </a:prstGeom>
          <a:noFill/>
          <a:ln w="28575" cap="flat" cmpd="sng" algn="ctr">
            <a:solidFill>
              <a:srgbClr val="A63F1E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5" name="TextBox 54"/>
          <p:cNvSpPr txBox="1"/>
          <p:nvPr/>
        </p:nvSpPr>
        <p:spPr>
          <a:xfrm>
            <a:off x="8341110" y="2170190"/>
            <a:ext cx="1892411" cy="387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316736"/>
            <a:r>
              <a:rPr lang="en-US" sz="1920" dirty="0">
                <a:latin typeface="Arial"/>
              </a:rPr>
              <a:t>Stoichiometry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12439353" y="1797391"/>
            <a:ext cx="1045479" cy="3877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316736"/>
            <a:r>
              <a:rPr lang="en-US" sz="1920" dirty="0">
                <a:latin typeface="Arial"/>
              </a:rPr>
              <a:t>Kinetics</a:t>
            </a:r>
          </a:p>
        </p:txBody>
      </p:sp>
      <p:graphicFrame>
        <p:nvGraphicFramePr>
          <p:cNvPr id="57" name="Object 5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8889897"/>
              </p:ext>
            </p:extLst>
          </p:nvPr>
        </p:nvGraphicFramePr>
        <p:xfrm>
          <a:off x="7905750" y="1663700"/>
          <a:ext cx="2828925" cy="577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960" name="Equation" r:id="rId5" imgW="1180800" imgH="241200" progId="Equation.DSMT4">
                  <p:embed/>
                </p:oleObj>
              </mc:Choice>
              <mc:Fallback>
                <p:oleObj name="Equation" r:id="rId5" imgW="1180800" imgH="241200" progId="Equation.DSMT4">
                  <p:embed/>
                  <p:pic>
                    <p:nvPicPr>
                      <p:cNvPr id="57" name="Object 56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905750" y="1663700"/>
                        <a:ext cx="2828925" cy="577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8" name="Object 5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55500399"/>
              </p:ext>
            </p:extLst>
          </p:nvPr>
        </p:nvGraphicFramePr>
        <p:xfrm>
          <a:off x="12138735" y="1802375"/>
          <a:ext cx="27432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961" name="Equation" r:id="rId7" imgW="114120" imgH="126720" progId="Equation.DSMT4">
                  <p:embed/>
                </p:oleObj>
              </mc:Choice>
              <mc:Fallback>
                <p:oleObj name="Equation" r:id="rId7" imgW="114120" imgH="126720" progId="Equation.DSMT4">
                  <p:embed/>
                  <p:pic>
                    <p:nvPicPr>
                      <p:cNvPr id="58" name="Object 57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2138735" y="1802375"/>
                        <a:ext cx="27432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9" name="Elbow Connector 49"/>
          <p:cNvCxnSpPr/>
          <p:nvPr/>
        </p:nvCxnSpPr>
        <p:spPr>
          <a:xfrm>
            <a:off x="4183042" y="1928012"/>
            <a:ext cx="720888" cy="2244"/>
          </a:xfrm>
          <a:prstGeom prst="straightConnector1">
            <a:avLst/>
          </a:prstGeom>
          <a:noFill/>
          <a:ln w="28575" cap="flat" cmpd="sng" algn="ctr">
            <a:solidFill>
              <a:srgbClr val="A63F1E"/>
            </a:solidFill>
            <a:prstDash val="solid"/>
            <a:miter lim="800000"/>
            <a:tailEnd type="triangle"/>
          </a:ln>
          <a:effectLst/>
        </p:spPr>
      </p:cxnSp>
      <p:pic>
        <p:nvPicPr>
          <p:cNvPr id="60" name="Picture 10" descr="Image result for mass spec peaks fticr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484" r="38412"/>
          <a:stretch/>
        </p:blipFill>
        <p:spPr bwMode="auto">
          <a:xfrm>
            <a:off x="1748436" y="1424368"/>
            <a:ext cx="2122999" cy="1616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2" name="Elbow Connector 49"/>
          <p:cNvCxnSpPr>
            <a:stCxn id="99" idx="3"/>
            <a:endCxn id="63" idx="1"/>
          </p:cNvCxnSpPr>
          <p:nvPr/>
        </p:nvCxnSpPr>
        <p:spPr>
          <a:xfrm flipV="1">
            <a:off x="4044227" y="4413205"/>
            <a:ext cx="613351" cy="6458"/>
          </a:xfrm>
          <a:prstGeom prst="straightConnector1">
            <a:avLst/>
          </a:prstGeom>
          <a:noFill/>
          <a:ln w="28575" cap="flat" cmpd="sng" algn="ctr">
            <a:solidFill>
              <a:srgbClr val="A63F1E"/>
            </a:solidFill>
            <a:prstDash val="solid"/>
            <a:miter lim="800000"/>
            <a:tailEnd type="triangle"/>
          </a:ln>
          <a:effectLst/>
        </p:spPr>
      </p:cxnSp>
      <p:sp>
        <p:nvSpPr>
          <p:cNvPr id="63" name="TextBox 62"/>
          <p:cNvSpPr txBox="1"/>
          <p:nvPr/>
        </p:nvSpPr>
        <p:spPr>
          <a:xfrm>
            <a:off x="4657578" y="4071573"/>
            <a:ext cx="2255348" cy="683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316736"/>
            <a:r>
              <a:rPr lang="en-US" sz="1920" dirty="0">
                <a:latin typeface="Arial"/>
              </a:rPr>
              <a:t>An e-donor half reaction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4493636" y="4936641"/>
            <a:ext cx="2608476" cy="683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316736"/>
            <a:r>
              <a:rPr lang="en-US" sz="1920" dirty="0">
                <a:latin typeface="Arial"/>
              </a:rPr>
              <a:t>An e-acceptor half reaction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1079613" y="4111178"/>
            <a:ext cx="1274353" cy="683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316736"/>
            <a:r>
              <a:rPr lang="en-US" sz="1920" dirty="0">
                <a:latin typeface="Arial"/>
              </a:rPr>
              <a:t>Electron donor</a:t>
            </a:r>
          </a:p>
        </p:txBody>
      </p:sp>
      <p:graphicFrame>
        <p:nvGraphicFramePr>
          <p:cNvPr id="66" name="Object 6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09287584"/>
              </p:ext>
            </p:extLst>
          </p:nvPr>
        </p:nvGraphicFramePr>
        <p:xfrm>
          <a:off x="3031749" y="5015475"/>
          <a:ext cx="457200" cy="5467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962" name="Equation" r:id="rId10" imgW="190440" imgH="228600" progId="Equation.DSMT4">
                  <p:embed/>
                </p:oleObj>
              </mc:Choice>
              <mc:Fallback>
                <p:oleObj name="Equation" r:id="rId10" imgW="190440" imgH="228600" progId="Equation.DSMT4">
                  <p:embed/>
                  <p:pic>
                    <p:nvPicPr>
                      <p:cNvPr id="66" name="Object 65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031749" y="5015475"/>
                        <a:ext cx="457200" cy="54673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7" name="TextBox 66"/>
          <p:cNvSpPr txBox="1"/>
          <p:nvPr/>
        </p:nvSpPr>
        <p:spPr>
          <a:xfrm>
            <a:off x="8428823" y="4521948"/>
            <a:ext cx="1274353" cy="683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316736"/>
            <a:r>
              <a:rPr lang="en-US" sz="1920" dirty="0">
                <a:latin typeface="Arial"/>
              </a:rPr>
              <a:t>Catabolic reaction</a:t>
            </a:r>
          </a:p>
        </p:txBody>
      </p:sp>
      <p:cxnSp>
        <p:nvCxnSpPr>
          <p:cNvPr id="68" name="Elbow Connector 49"/>
          <p:cNvCxnSpPr>
            <a:stCxn id="66" idx="3"/>
            <a:endCxn id="64" idx="1"/>
          </p:cNvCxnSpPr>
          <p:nvPr/>
        </p:nvCxnSpPr>
        <p:spPr>
          <a:xfrm flipV="1">
            <a:off x="3488949" y="5278273"/>
            <a:ext cx="1004687" cy="10570"/>
          </a:xfrm>
          <a:prstGeom prst="straightConnector1">
            <a:avLst/>
          </a:prstGeom>
          <a:noFill/>
          <a:ln w="28575" cap="flat" cmpd="sng" algn="ctr">
            <a:solidFill>
              <a:srgbClr val="A63F1E"/>
            </a:solidFill>
            <a:prstDash val="solid"/>
            <a:miter lim="800000"/>
            <a:tailEnd type="triangle"/>
          </a:ln>
          <a:effectLst/>
        </p:spPr>
      </p:cxnSp>
      <p:sp>
        <p:nvSpPr>
          <p:cNvPr id="69" name="Right Bracket 68"/>
          <p:cNvSpPr/>
          <p:nvPr/>
        </p:nvSpPr>
        <p:spPr>
          <a:xfrm>
            <a:off x="6912926" y="4495054"/>
            <a:ext cx="302150" cy="829385"/>
          </a:xfrm>
          <a:prstGeom prst="rightBracket">
            <a:avLst/>
          </a:prstGeom>
          <a:noFill/>
          <a:ln w="28575" cap="flat" cmpd="sng" algn="ctr">
            <a:solidFill>
              <a:srgbClr val="A63F1E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316736">
              <a:defRPr/>
            </a:pPr>
            <a:endParaRPr lang="en-US" sz="1920" kern="0">
              <a:latin typeface="Arial"/>
            </a:endParaRPr>
          </a:p>
        </p:txBody>
      </p:sp>
      <p:cxnSp>
        <p:nvCxnSpPr>
          <p:cNvPr id="70" name="Elbow Connector 49"/>
          <p:cNvCxnSpPr/>
          <p:nvPr/>
        </p:nvCxnSpPr>
        <p:spPr>
          <a:xfrm flipV="1">
            <a:off x="7208986" y="4882853"/>
            <a:ext cx="1143126" cy="3922"/>
          </a:xfrm>
          <a:prstGeom prst="straightConnector1">
            <a:avLst/>
          </a:prstGeom>
          <a:noFill/>
          <a:ln w="28575" cap="flat" cmpd="sng" algn="ctr">
            <a:solidFill>
              <a:srgbClr val="A63F1E"/>
            </a:solidFill>
            <a:prstDash val="solid"/>
            <a:miter lim="800000"/>
            <a:tailEnd type="triangle"/>
          </a:ln>
          <a:effectLst/>
        </p:spPr>
      </p:cxnSp>
      <p:sp>
        <p:nvSpPr>
          <p:cNvPr id="71" name="TextBox 70"/>
          <p:cNvSpPr txBox="1"/>
          <p:nvPr/>
        </p:nvSpPr>
        <p:spPr>
          <a:xfrm>
            <a:off x="7208986" y="4174064"/>
            <a:ext cx="1255543" cy="683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316736"/>
            <a:r>
              <a:rPr lang="en-US" sz="1920" dirty="0">
                <a:latin typeface="Arial"/>
              </a:rPr>
              <a:t>Electron balance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1104186" y="4936641"/>
            <a:ext cx="1274353" cy="683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316736"/>
            <a:r>
              <a:rPr lang="en-US" sz="1920" dirty="0">
                <a:latin typeface="Arial"/>
              </a:rPr>
              <a:t>Electron acceptor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1134252" y="5935296"/>
            <a:ext cx="1274353" cy="683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316736"/>
            <a:r>
              <a:rPr lang="en-US" sz="1920" dirty="0">
                <a:latin typeface="Arial"/>
              </a:rPr>
              <a:t>Carbon source</a:t>
            </a:r>
          </a:p>
        </p:txBody>
      </p:sp>
      <p:graphicFrame>
        <p:nvGraphicFramePr>
          <p:cNvPr id="74" name="Object 7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20993365"/>
              </p:ext>
            </p:extLst>
          </p:nvPr>
        </p:nvGraphicFramePr>
        <p:xfrm>
          <a:off x="9858851" y="4595091"/>
          <a:ext cx="914400" cy="5486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963" name="Equation" r:id="rId12" imgW="380880" imgH="228600" progId="Equation.DSMT4">
                  <p:embed/>
                </p:oleObj>
              </mc:Choice>
              <mc:Fallback>
                <p:oleObj name="Equation" r:id="rId12" imgW="380880" imgH="228600" progId="Equation.DSMT4">
                  <p:embed/>
                  <p:pic>
                    <p:nvPicPr>
                      <p:cNvPr id="74" name="Object 73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9858851" y="4595091"/>
                        <a:ext cx="914400" cy="5486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5" name="TextBox 74"/>
          <p:cNvSpPr txBox="1"/>
          <p:nvPr/>
        </p:nvSpPr>
        <p:spPr>
          <a:xfrm>
            <a:off x="1151794" y="6752582"/>
            <a:ext cx="1274353" cy="683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316736"/>
            <a:r>
              <a:rPr lang="en-US" sz="1920" dirty="0">
                <a:latin typeface="Arial"/>
              </a:rPr>
              <a:t>Nitrogen source</a:t>
            </a:r>
          </a:p>
        </p:txBody>
      </p:sp>
      <p:graphicFrame>
        <p:nvGraphicFramePr>
          <p:cNvPr id="76" name="Object 7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69797934"/>
              </p:ext>
            </p:extLst>
          </p:nvPr>
        </p:nvGraphicFramePr>
        <p:xfrm>
          <a:off x="2979041" y="6855341"/>
          <a:ext cx="822960" cy="5772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964" name="Equation" r:id="rId14" imgW="342720" imgH="241200" progId="Equation.DSMT4">
                  <p:embed/>
                </p:oleObj>
              </mc:Choice>
              <mc:Fallback>
                <p:oleObj name="Equation" r:id="rId14" imgW="342720" imgH="241200" progId="Equation.DSMT4">
                  <p:embed/>
                  <p:pic>
                    <p:nvPicPr>
                      <p:cNvPr id="76" name="Object 75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2979041" y="6855341"/>
                        <a:ext cx="822960" cy="57721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7" name="Right Bracket 76"/>
          <p:cNvSpPr/>
          <p:nvPr/>
        </p:nvSpPr>
        <p:spPr>
          <a:xfrm>
            <a:off x="4046672" y="6294352"/>
            <a:ext cx="151075" cy="829385"/>
          </a:xfrm>
          <a:prstGeom prst="rightBracket">
            <a:avLst/>
          </a:prstGeom>
          <a:noFill/>
          <a:ln w="28575" cap="flat" cmpd="sng" algn="ctr">
            <a:solidFill>
              <a:srgbClr val="A63F1E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316736">
              <a:defRPr/>
            </a:pPr>
            <a:endParaRPr lang="en-US" sz="1920" kern="0">
              <a:latin typeface="Arial"/>
            </a:endParaRPr>
          </a:p>
        </p:txBody>
      </p:sp>
      <p:cxnSp>
        <p:nvCxnSpPr>
          <p:cNvPr id="78" name="Elbow Connector 49"/>
          <p:cNvCxnSpPr>
            <a:stCxn id="77" idx="2"/>
            <a:endCxn id="90" idx="1"/>
          </p:cNvCxnSpPr>
          <p:nvPr/>
        </p:nvCxnSpPr>
        <p:spPr>
          <a:xfrm flipV="1">
            <a:off x="4197747" y="6698610"/>
            <a:ext cx="803548" cy="10435"/>
          </a:xfrm>
          <a:prstGeom prst="straightConnector1">
            <a:avLst/>
          </a:prstGeom>
          <a:noFill/>
          <a:ln w="28575" cap="flat" cmpd="sng" algn="ctr">
            <a:solidFill>
              <a:srgbClr val="A63F1E"/>
            </a:solidFill>
            <a:prstDash val="solid"/>
            <a:miter lim="800000"/>
            <a:tailEnd type="triangle"/>
          </a:ln>
          <a:effectLst/>
        </p:spPr>
      </p:cxnSp>
      <p:sp>
        <p:nvSpPr>
          <p:cNvPr id="79" name="TextBox 78"/>
          <p:cNvSpPr txBox="1"/>
          <p:nvPr/>
        </p:nvSpPr>
        <p:spPr>
          <a:xfrm>
            <a:off x="8360530" y="6651179"/>
            <a:ext cx="1464618" cy="683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316736"/>
            <a:r>
              <a:rPr lang="en-US" sz="1920" dirty="0">
                <a:latin typeface="Arial"/>
              </a:rPr>
              <a:t>Anabolic reaction</a:t>
            </a:r>
          </a:p>
        </p:txBody>
      </p:sp>
      <p:graphicFrame>
        <p:nvGraphicFramePr>
          <p:cNvPr id="80" name="Object 7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96313063"/>
              </p:ext>
            </p:extLst>
          </p:nvPr>
        </p:nvGraphicFramePr>
        <p:xfrm>
          <a:off x="9852142" y="6611933"/>
          <a:ext cx="975360" cy="5486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965" name="Equation" r:id="rId16" imgW="406080" imgH="228600" progId="Equation.DSMT4">
                  <p:embed/>
                </p:oleObj>
              </mc:Choice>
              <mc:Fallback>
                <p:oleObj name="Equation" r:id="rId16" imgW="406080" imgH="228600" progId="Equation.DSMT4">
                  <p:embed/>
                  <p:pic>
                    <p:nvPicPr>
                      <p:cNvPr id="80" name="Object 79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9852142" y="6611933"/>
                        <a:ext cx="975360" cy="5486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1" name="TextBox 80"/>
          <p:cNvSpPr txBox="1"/>
          <p:nvPr/>
        </p:nvSpPr>
        <p:spPr>
          <a:xfrm>
            <a:off x="4406367" y="7354843"/>
            <a:ext cx="2695745" cy="683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316736"/>
            <a:r>
              <a:rPr lang="en-US" sz="1920" dirty="0">
                <a:latin typeface="Arial"/>
              </a:rPr>
              <a:t>A half reaction (e-donor or e-acceptor)</a:t>
            </a:r>
          </a:p>
        </p:txBody>
      </p:sp>
      <p:cxnSp>
        <p:nvCxnSpPr>
          <p:cNvPr id="82" name="Straight Arrow Connector 81"/>
          <p:cNvCxnSpPr/>
          <p:nvPr/>
        </p:nvCxnSpPr>
        <p:spPr>
          <a:xfrm flipH="1">
            <a:off x="10213844" y="5143732"/>
            <a:ext cx="15902" cy="1320116"/>
          </a:xfrm>
          <a:prstGeom prst="straightConnector1">
            <a:avLst/>
          </a:prstGeom>
          <a:noFill/>
          <a:ln w="28575" cap="flat" cmpd="sng" algn="ctr">
            <a:solidFill>
              <a:srgbClr val="A63F1E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83" name="Straight Arrow Connector 82"/>
          <p:cNvCxnSpPr/>
          <p:nvPr/>
        </p:nvCxnSpPr>
        <p:spPr>
          <a:xfrm>
            <a:off x="10229747" y="5519289"/>
            <a:ext cx="437322" cy="389614"/>
          </a:xfrm>
          <a:prstGeom prst="straightConnector1">
            <a:avLst/>
          </a:prstGeom>
          <a:noFill/>
          <a:ln w="28575" cap="flat" cmpd="sng" algn="ctr">
            <a:solidFill>
              <a:srgbClr val="A63F1E"/>
            </a:solidFill>
            <a:prstDash val="solid"/>
            <a:miter lim="800000"/>
            <a:tailEnd type="triangle"/>
          </a:ln>
          <a:effectLst/>
        </p:spPr>
      </p:cxnSp>
      <p:graphicFrame>
        <p:nvGraphicFramePr>
          <p:cNvPr id="84" name="Object 8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30582258"/>
              </p:ext>
            </p:extLst>
          </p:nvPr>
        </p:nvGraphicFramePr>
        <p:xfrm>
          <a:off x="10772219" y="5703910"/>
          <a:ext cx="914400" cy="5486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966" name="Equation" r:id="rId18" imgW="380880" imgH="228600" progId="Equation.DSMT4">
                  <p:embed/>
                </p:oleObj>
              </mc:Choice>
              <mc:Fallback>
                <p:oleObj name="Equation" r:id="rId18" imgW="380880" imgH="228600" progId="Equation.DSMT4">
                  <p:embed/>
                  <p:pic>
                    <p:nvPicPr>
                      <p:cNvPr id="84" name="Object 83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10772219" y="5703910"/>
                        <a:ext cx="914400" cy="5486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5" name="Right Bracket 84"/>
          <p:cNvSpPr/>
          <p:nvPr/>
        </p:nvSpPr>
        <p:spPr>
          <a:xfrm>
            <a:off x="10981770" y="4788416"/>
            <a:ext cx="870043" cy="2081252"/>
          </a:xfrm>
          <a:prstGeom prst="rightBracket">
            <a:avLst/>
          </a:prstGeom>
          <a:noFill/>
          <a:ln w="28575" cap="flat" cmpd="sng" algn="ctr">
            <a:solidFill>
              <a:srgbClr val="A63F1E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316736">
              <a:defRPr/>
            </a:pPr>
            <a:endParaRPr lang="en-US" sz="1920" kern="0">
              <a:latin typeface="Arial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12945709" y="5488025"/>
            <a:ext cx="1371842" cy="683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316736"/>
            <a:r>
              <a:rPr lang="en-US" sz="1920" dirty="0">
                <a:latin typeface="Arial"/>
              </a:rPr>
              <a:t>Metabolic reaction</a:t>
            </a:r>
          </a:p>
        </p:txBody>
      </p:sp>
      <p:cxnSp>
        <p:nvCxnSpPr>
          <p:cNvPr id="87" name="Elbow Connector 49"/>
          <p:cNvCxnSpPr>
            <a:stCxn id="85" idx="2"/>
            <a:endCxn id="86" idx="1"/>
          </p:cNvCxnSpPr>
          <p:nvPr/>
        </p:nvCxnSpPr>
        <p:spPr>
          <a:xfrm>
            <a:off x="11851813" y="5829042"/>
            <a:ext cx="1093896" cy="615"/>
          </a:xfrm>
          <a:prstGeom prst="straightConnector1">
            <a:avLst/>
          </a:prstGeom>
          <a:noFill/>
          <a:ln w="28575" cap="flat" cmpd="sng" algn="ctr">
            <a:solidFill>
              <a:srgbClr val="A63F1E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8" name="TextBox 87"/>
          <p:cNvSpPr txBox="1"/>
          <p:nvPr/>
        </p:nvSpPr>
        <p:spPr>
          <a:xfrm>
            <a:off x="11836956" y="5051159"/>
            <a:ext cx="1862194" cy="683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316736"/>
            <a:r>
              <a:rPr lang="en-US" sz="1920" dirty="0">
                <a:latin typeface="Arial"/>
              </a:rPr>
              <a:t>Energy (</a:t>
            </a:r>
            <a:r>
              <a:rPr lang="en-US" sz="1920" dirty="0" err="1">
                <a:latin typeface="Arial"/>
              </a:rPr>
              <a:t>delG</a:t>
            </a:r>
            <a:r>
              <a:rPr lang="en-US" sz="1920" dirty="0">
                <a:latin typeface="Arial"/>
              </a:rPr>
              <a:t>) balance</a:t>
            </a:r>
          </a:p>
        </p:txBody>
      </p:sp>
      <p:sp>
        <p:nvSpPr>
          <p:cNvPr id="89" name="TextBox 88"/>
          <p:cNvSpPr txBox="1"/>
          <p:nvPr/>
        </p:nvSpPr>
        <p:spPr>
          <a:xfrm>
            <a:off x="7349697" y="6442219"/>
            <a:ext cx="1255543" cy="683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316736"/>
            <a:r>
              <a:rPr lang="en-US" sz="1920" dirty="0">
                <a:latin typeface="Arial"/>
              </a:rPr>
              <a:t>Electron balance</a:t>
            </a:r>
          </a:p>
        </p:txBody>
      </p:sp>
      <p:sp>
        <p:nvSpPr>
          <p:cNvPr id="90" name="TextBox 89"/>
          <p:cNvSpPr txBox="1"/>
          <p:nvPr/>
        </p:nvSpPr>
        <p:spPr>
          <a:xfrm>
            <a:off x="5001295" y="6356978"/>
            <a:ext cx="1358820" cy="683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316736"/>
            <a:r>
              <a:rPr lang="en-US" sz="1920" dirty="0">
                <a:latin typeface="Arial"/>
              </a:rPr>
              <a:t>Anabolic reaction*</a:t>
            </a:r>
          </a:p>
        </p:txBody>
      </p:sp>
      <p:cxnSp>
        <p:nvCxnSpPr>
          <p:cNvPr id="91" name="Elbow Connector 90"/>
          <p:cNvCxnSpPr>
            <a:stCxn id="90" idx="3"/>
            <a:endCxn id="81" idx="3"/>
          </p:cNvCxnSpPr>
          <p:nvPr/>
        </p:nvCxnSpPr>
        <p:spPr>
          <a:xfrm>
            <a:off x="6360115" y="6698610"/>
            <a:ext cx="741997" cy="997865"/>
          </a:xfrm>
          <a:prstGeom prst="bentConnector3">
            <a:avLst>
              <a:gd name="adj1" fmla="val 130809"/>
            </a:avLst>
          </a:prstGeom>
          <a:noFill/>
          <a:ln w="28575" cap="flat" cmpd="sng" algn="ctr">
            <a:solidFill>
              <a:srgbClr val="A63F1E"/>
            </a:solidFill>
            <a:prstDash val="solid"/>
            <a:miter lim="800000"/>
          </a:ln>
          <a:effectLst/>
        </p:spPr>
      </p:cxnSp>
      <p:cxnSp>
        <p:nvCxnSpPr>
          <p:cNvPr id="92" name="Elbow Connector 49"/>
          <p:cNvCxnSpPr/>
          <p:nvPr/>
        </p:nvCxnSpPr>
        <p:spPr>
          <a:xfrm flipV="1">
            <a:off x="7383649" y="7153205"/>
            <a:ext cx="1143126" cy="3922"/>
          </a:xfrm>
          <a:prstGeom prst="straightConnector1">
            <a:avLst/>
          </a:prstGeom>
          <a:noFill/>
          <a:ln w="28575" cap="flat" cmpd="sng" algn="ctr">
            <a:solidFill>
              <a:srgbClr val="A63F1E"/>
            </a:solidFill>
            <a:prstDash val="solid"/>
            <a:miter lim="800000"/>
            <a:tailEnd type="triangle"/>
          </a:ln>
          <a:effectLst/>
        </p:spPr>
      </p:cxnSp>
      <p:sp>
        <p:nvSpPr>
          <p:cNvPr id="93" name="Rectangle 92"/>
          <p:cNvSpPr/>
          <p:nvPr/>
        </p:nvSpPr>
        <p:spPr>
          <a:xfrm>
            <a:off x="872332" y="3833613"/>
            <a:ext cx="13635216" cy="4247709"/>
          </a:xfrm>
          <a:prstGeom prst="rect">
            <a:avLst/>
          </a:prstGeom>
          <a:noFill/>
          <a:ln w="28575" cap="flat" cmpd="sng" algn="ctr">
            <a:solidFill>
              <a:srgbClr val="A63F1E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316736">
              <a:defRPr/>
            </a:pPr>
            <a:endParaRPr lang="en-US" sz="1920" kern="0">
              <a:latin typeface="Arial"/>
            </a:endParaRPr>
          </a:p>
        </p:txBody>
      </p:sp>
      <p:sp>
        <p:nvSpPr>
          <p:cNvPr id="94" name="Rectangle 93"/>
          <p:cNvSpPr/>
          <p:nvPr/>
        </p:nvSpPr>
        <p:spPr>
          <a:xfrm>
            <a:off x="4914261" y="1455496"/>
            <a:ext cx="5913242" cy="1438216"/>
          </a:xfrm>
          <a:prstGeom prst="rect">
            <a:avLst/>
          </a:prstGeom>
          <a:noFill/>
          <a:ln w="28575" cap="flat" cmpd="sng" algn="ctr">
            <a:solidFill>
              <a:srgbClr val="A63F1E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316736">
              <a:defRPr/>
            </a:pPr>
            <a:endParaRPr lang="en-US" sz="1920" kern="0">
              <a:latin typeface="Arial"/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5395037" y="2129466"/>
            <a:ext cx="1892411" cy="683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316736"/>
            <a:r>
              <a:rPr lang="en-US" sz="1920" dirty="0">
                <a:latin typeface="Arial"/>
              </a:rPr>
              <a:t>Chemical</a:t>
            </a:r>
          </a:p>
          <a:p>
            <a:pPr algn="ctr" defTabSz="1316736"/>
            <a:r>
              <a:rPr lang="en-US" sz="1920" dirty="0">
                <a:latin typeface="Arial"/>
              </a:rPr>
              <a:t>formula</a:t>
            </a:r>
          </a:p>
        </p:txBody>
      </p:sp>
      <p:cxnSp>
        <p:nvCxnSpPr>
          <p:cNvPr id="96" name="Straight Connector 95"/>
          <p:cNvCxnSpPr/>
          <p:nvPr/>
        </p:nvCxnSpPr>
        <p:spPr>
          <a:xfrm flipH="1">
            <a:off x="872333" y="2893712"/>
            <a:ext cx="4031597" cy="931316"/>
          </a:xfrm>
          <a:prstGeom prst="line">
            <a:avLst/>
          </a:prstGeom>
          <a:noFill/>
          <a:ln w="28575" cap="flat" cmpd="sng" algn="ctr">
            <a:solidFill>
              <a:srgbClr val="A63F1E"/>
            </a:solidFill>
            <a:prstDash val="solid"/>
            <a:miter lim="800000"/>
          </a:ln>
          <a:effectLst/>
        </p:spPr>
      </p:cxnSp>
      <p:cxnSp>
        <p:nvCxnSpPr>
          <p:cNvPr id="97" name="Straight Connector 96"/>
          <p:cNvCxnSpPr/>
          <p:nvPr/>
        </p:nvCxnSpPr>
        <p:spPr>
          <a:xfrm>
            <a:off x="10773251" y="2890278"/>
            <a:ext cx="3706426" cy="934750"/>
          </a:xfrm>
          <a:prstGeom prst="line">
            <a:avLst/>
          </a:prstGeom>
          <a:noFill/>
          <a:ln w="28575" cap="flat" cmpd="sng" algn="ctr">
            <a:solidFill>
              <a:srgbClr val="A63F1E"/>
            </a:solidFill>
            <a:prstDash val="solid"/>
            <a:miter lim="800000"/>
          </a:ln>
          <a:effectLst/>
        </p:spPr>
      </p:cxnSp>
      <p:graphicFrame>
        <p:nvGraphicFramePr>
          <p:cNvPr id="98" name="Object 9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16078190"/>
              </p:ext>
            </p:extLst>
          </p:nvPr>
        </p:nvGraphicFramePr>
        <p:xfrm>
          <a:off x="2165180" y="5960769"/>
          <a:ext cx="1881492" cy="4951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967" name="Equation" r:id="rId20" imgW="965160" imgH="253800" progId="Equation.DSMT4">
                  <p:embed/>
                </p:oleObj>
              </mc:Choice>
              <mc:Fallback>
                <p:oleObj name="Equation" r:id="rId20" imgW="965160" imgH="253800" progId="Equation.DSMT4">
                  <p:embed/>
                  <p:pic>
                    <p:nvPicPr>
                      <p:cNvPr id="98" name="Object 97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2165180" y="5960769"/>
                        <a:ext cx="1881492" cy="4951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9" name="Object 9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00616241"/>
              </p:ext>
            </p:extLst>
          </p:nvPr>
        </p:nvGraphicFramePr>
        <p:xfrm>
          <a:off x="2162735" y="4172098"/>
          <a:ext cx="1881492" cy="4951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968" name="Equation" r:id="rId22" imgW="965160" imgH="253800" progId="Equation.DSMT4">
                  <p:embed/>
                </p:oleObj>
              </mc:Choice>
              <mc:Fallback>
                <p:oleObj name="Equation" r:id="rId22" imgW="965160" imgH="253800" progId="Equation.DSMT4">
                  <p:embed/>
                  <p:pic>
                    <p:nvPicPr>
                      <p:cNvPr id="99" name="Object 98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2162735" y="4172098"/>
                        <a:ext cx="1881492" cy="4951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3D27C870-6719-4C10-8979-6A61EF87AA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entire workflow</a:t>
            </a:r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54CFE798-40AD-4352-860A-D3E53A35661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59778963"/>
              </p:ext>
            </p:extLst>
          </p:nvPr>
        </p:nvGraphicFramePr>
        <p:xfrm>
          <a:off x="12017176" y="6248576"/>
          <a:ext cx="1929522" cy="7454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969" name="Equation" r:id="rId23" imgW="1117440" imgH="431640" progId="Equation.DSMT4">
                  <p:embed/>
                </p:oleObj>
              </mc:Choice>
              <mc:Fallback>
                <p:oleObj name="Equation" r:id="rId23" imgW="1117440" imgH="431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12017176" y="6248576"/>
                        <a:ext cx="1929522" cy="74549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32270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932FF9-AC5B-47A3-9B5C-9EBAC2228A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Transition theory for microbial growth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6383110-5C26-4534-BB0D-2D6ED201397F}"/>
              </a:ext>
            </a:extLst>
          </p:cNvPr>
          <p:cNvGrpSpPr/>
          <p:nvPr/>
        </p:nvGrpSpPr>
        <p:grpSpPr>
          <a:xfrm>
            <a:off x="7772399" y="1371777"/>
            <a:ext cx="6369417" cy="4947706"/>
            <a:chOff x="6920345" y="1638300"/>
            <a:chExt cx="6755236" cy="524740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3A5AA52-151A-449E-B42E-61B3D2E555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920345" y="1638300"/>
              <a:ext cx="6755235" cy="4952999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50820A8-F103-431C-8668-6BB97DB48993}"/>
                </a:ext>
              </a:extLst>
            </p:cNvPr>
            <p:cNvSpPr/>
            <p:nvPr/>
          </p:nvSpPr>
          <p:spPr>
            <a:xfrm>
              <a:off x="10406371" y="6512122"/>
              <a:ext cx="3269210" cy="3735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dirty="0" err="1">
                  <a:solidFill>
                    <a:schemeClr val="tx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Quemener</a:t>
              </a:r>
              <a:r>
                <a:rPr lang="en-US" sz="1400" dirty="0">
                  <a:solidFill>
                    <a:schemeClr val="tx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and </a:t>
              </a:r>
              <a:r>
                <a:rPr lang="en-US" sz="1400" dirty="0" err="1">
                  <a:solidFill>
                    <a:schemeClr val="tx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Bouchez</a:t>
              </a:r>
              <a:r>
                <a:rPr lang="en-US" sz="1400" dirty="0">
                  <a:solidFill>
                    <a:schemeClr val="tx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(2014)</a:t>
              </a:r>
              <a:endParaRPr lang="en-US" sz="14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6C44A7B6-7F7E-4011-AF81-0A74BF200A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1346" y="2356498"/>
            <a:ext cx="3959443" cy="90075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F9079A6-C2FB-4CFE-B37E-FB1E854A598A}"/>
                  </a:ext>
                </a:extLst>
              </p:cNvPr>
              <p:cNvSpPr txBox="1"/>
              <p:nvPr/>
            </p:nvSpPr>
            <p:spPr>
              <a:xfrm>
                <a:off x="1463040" y="3257249"/>
                <a:ext cx="4454742" cy="13852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sz="2000" i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</a:t>
                </a:r>
                <a:r>
                  <a:rPr lang="en-US" sz="2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: microbe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sz="2000" i="1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X</m:t>
                        </m:r>
                      </m:e>
                      <m:sup>
                        <m:r>
                          <m:rPr>
                            <m:nor/>
                          </m:rPr>
                          <a:rPr lang="en-US"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‡</m:t>
                        </m:r>
                      </m:sup>
                    </m:sSup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: intermediate microbial activated state in which the microbe can divide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F9079A6-C2FB-4CFE-B37E-FB1E854A59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3040" y="3257249"/>
                <a:ext cx="4454742" cy="1385251"/>
              </a:xfrm>
              <a:prstGeom prst="rect">
                <a:avLst/>
              </a:prstGeom>
              <a:blipFill>
                <a:blip r:embed="rId5"/>
                <a:stretch>
                  <a:fillRect l="-1231" t="-1754" b="-70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DCF0204D-79EF-4FB1-A814-A6223A173379}"/>
              </a:ext>
            </a:extLst>
          </p:cNvPr>
          <p:cNvSpPr txBox="1"/>
          <p:nvPr/>
        </p:nvSpPr>
        <p:spPr>
          <a:xfrm>
            <a:off x="1261347" y="5004817"/>
            <a:ext cx="7410214" cy="7571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Microbes access a volume (</a:t>
            </a:r>
            <a:r>
              <a:rPr lang="en-US" dirty="0" err="1"/>
              <a:t>V</a:t>
            </a:r>
            <a:r>
              <a:rPr lang="en-US" baseline="-25000" dirty="0" err="1"/>
              <a:t>harv</a:t>
            </a:r>
            <a:r>
              <a:rPr lang="en-US" dirty="0"/>
              <a:t> or </a:t>
            </a:r>
            <a:r>
              <a:rPr lang="en-US" dirty="0" err="1"/>
              <a:t>V</a:t>
            </a:r>
            <a:r>
              <a:rPr lang="en-US" baseline="-25000" dirty="0" err="1"/>
              <a:t>h</a:t>
            </a:r>
            <a:r>
              <a:rPr lang="en-US" dirty="0"/>
              <a:t>) to harvest the chemical energy in the form of substrate molecules </a:t>
            </a:r>
          </a:p>
        </p:txBody>
      </p:sp>
    </p:spTree>
    <p:extLst>
      <p:ext uri="{BB962C8B-B14F-4D97-AF65-F5344CB8AC3E}">
        <p14:creationId xmlns:p14="http://schemas.microsoft.com/office/powerpoint/2010/main" val="2707324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268FF6-AEEE-4DFC-9A48-7800DE9869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189094"/>
            <a:ext cx="12801600" cy="1089529"/>
          </a:xfrm>
        </p:spPr>
        <p:txBody>
          <a:bodyPr/>
          <a:lstStyle/>
          <a:p>
            <a:r>
              <a:rPr lang="en-US" dirty="0"/>
              <a:t>According to thermodynamics-derived kinetics, substrates of lower concentrations are not consumed</a:t>
            </a:r>
          </a:p>
        </p:txBody>
      </p:sp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C13BC7B9-3BF2-4378-97C9-EA651A6FDFD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70573236"/>
              </p:ext>
            </p:extLst>
          </p:nvPr>
        </p:nvGraphicFramePr>
        <p:xfrm>
          <a:off x="1721110" y="4289945"/>
          <a:ext cx="5070204" cy="9747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473" name="Equation" r:id="rId3" imgW="2501640" imgH="482400" progId="Equation.DSMT4">
                  <p:embed/>
                </p:oleObj>
              </mc:Choice>
              <mc:Fallback>
                <p:oleObj name="Equation" r:id="rId3" imgW="2501640" imgH="482400" progId="Equation.DSMT4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B25607E3-6718-47C8-BA3C-45460CB2545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21110" y="4289945"/>
                        <a:ext cx="5070204" cy="9747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Arrow: Curved Right 7">
            <a:extLst>
              <a:ext uri="{FF2B5EF4-FFF2-40B4-BE49-F238E27FC236}">
                <a16:creationId xmlns:a16="http://schemas.microsoft.com/office/drawing/2014/main" id="{1A70794B-6F7B-4D0F-9A3F-53DA43428907}"/>
              </a:ext>
            </a:extLst>
          </p:cNvPr>
          <p:cNvSpPr/>
          <p:nvPr/>
        </p:nvSpPr>
        <p:spPr>
          <a:xfrm>
            <a:off x="1075442" y="2919797"/>
            <a:ext cx="511798" cy="2005024"/>
          </a:xfrm>
          <a:prstGeom prst="curvedRightArrow">
            <a:avLst/>
          </a:prstGeom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2BC2DF0-B8BA-4331-9CB4-0D6A3095776F}"/>
              </a:ext>
            </a:extLst>
          </p:cNvPr>
          <p:cNvSpPr txBox="1"/>
          <p:nvPr/>
        </p:nvSpPr>
        <p:spPr>
          <a:xfrm>
            <a:off x="1167939" y="1871801"/>
            <a:ext cx="51062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dirty="0"/>
              <a:t>Thermodynamics-derived kinetics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DB14697-F79C-4935-8FFD-BF9049632C76}"/>
              </a:ext>
            </a:extLst>
          </p:cNvPr>
          <p:cNvGrpSpPr/>
          <p:nvPr/>
        </p:nvGrpSpPr>
        <p:grpSpPr>
          <a:xfrm>
            <a:off x="1167939" y="2067996"/>
            <a:ext cx="13438448" cy="5024391"/>
            <a:chOff x="1167939" y="2067996"/>
            <a:chExt cx="13438448" cy="5024391"/>
          </a:xfrm>
        </p:grpSpPr>
        <p:graphicFrame>
          <p:nvGraphicFramePr>
            <p:cNvPr id="15" name="Object 14">
              <a:extLst>
                <a:ext uri="{FF2B5EF4-FFF2-40B4-BE49-F238E27FC236}">
                  <a16:creationId xmlns:a16="http://schemas.microsoft.com/office/drawing/2014/main" id="{A7A6B132-BF30-4D70-AA0F-47690FE3D883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839702645"/>
                </p:ext>
              </p:extLst>
            </p:nvPr>
          </p:nvGraphicFramePr>
          <p:xfrm>
            <a:off x="1721110" y="6237828"/>
            <a:ext cx="4336805" cy="85455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5474" name="Equation" r:id="rId5" imgW="2323800" imgH="457200" progId="Equation.DSMT4">
                    <p:embed/>
                  </p:oleObj>
                </mc:Choice>
                <mc:Fallback>
                  <p:oleObj name="Equation" r:id="rId5" imgW="2323800" imgH="457200" progId="Equation.DSMT4">
                    <p:embed/>
                    <p:pic>
                      <p:nvPicPr>
                        <p:cNvPr id="21" name="Object 20">
                          <a:extLst>
                            <a:ext uri="{FF2B5EF4-FFF2-40B4-BE49-F238E27FC236}">
                              <a16:creationId xmlns:a16="http://schemas.microsoft.com/office/drawing/2014/main" id="{80E5C844-83EC-4385-8CD6-EC76E39D65CE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1721110" y="6237828"/>
                          <a:ext cx="4336805" cy="854559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F8CA19B-9D4E-4B4C-98E2-51756A0C4B31}"/>
                </a:ext>
              </a:extLst>
            </p:cNvPr>
            <p:cNvSpPr txBox="1"/>
            <p:nvPr/>
          </p:nvSpPr>
          <p:spPr>
            <a:xfrm>
              <a:off x="1167939" y="5777772"/>
              <a:ext cx="584890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2400" dirty="0"/>
                <a:t>Compare with Michaelis-Menten kinetics</a:t>
              </a:r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19C98308-E6F8-432A-95B8-1EDA03B008C2}"/>
                </a:ext>
              </a:extLst>
            </p:cNvPr>
            <p:cNvGrpSpPr/>
            <p:nvPr/>
          </p:nvGrpSpPr>
          <p:grpSpPr>
            <a:xfrm>
              <a:off x="7381893" y="2067996"/>
              <a:ext cx="7224494" cy="4795658"/>
              <a:chOff x="7381893" y="2067996"/>
              <a:chExt cx="7224494" cy="4795658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7A8DA4D9-0D14-4D99-9CA0-77C3F11362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381893" y="2067996"/>
                <a:ext cx="5316594" cy="4795658"/>
              </a:xfrm>
              <a:prstGeom prst="rect">
                <a:avLst/>
              </a:prstGeom>
            </p:spPr>
          </p:pic>
          <p:cxnSp>
            <p:nvCxnSpPr>
              <p:cNvPr id="5" name="Straight Arrow Connector 4">
                <a:extLst>
                  <a:ext uri="{FF2B5EF4-FFF2-40B4-BE49-F238E27FC236}">
                    <a16:creationId xmlns:a16="http://schemas.microsoft.com/office/drawing/2014/main" id="{430F6D18-B9DE-4DD0-A3F0-6BC5391074B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586258" y="3492019"/>
                <a:ext cx="2207161" cy="505572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1E86B4F-27BB-48D0-96C7-CF436605CE6B}"/>
                  </a:ext>
                </a:extLst>
              </p:cNvPr>
              <p:cNvSpPr txBox="1"/>
              <p:nvPr/>
            </p:nvSpPr>
            <p:spPr>
              <a:xfrm>
                <a:off x="12793419" y="3287400"/>
                <a:ext cx="1613407" cy="4026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800" dirty="0"/>
                  <a:t>M-M kinetics</a:t>
                </a:r>
              </a:p>
            </p:txBody>
          </p: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B623315C-0F0E-437C-9D8B-3FCEEE81040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329889" y="4367665"/>
                <a:ext cx="1463530" cy="349823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D06E048B-8147-433F-B4A2-1206B25D1B43}"/>
                  </a:ext>
                </a:extLst>
              </p:cNvPr>
              <p:cNvSpPr/>
              <p:nvPr/>
            </p:nvSpPr>
            <p:spPr>
              <a:xfrm>
                <a:off x="12793419" y="4060127"/>
                <a:ext cx="1812968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600" dirty="0" err="1">
                    <a:solidFill>
                      <a:schemeClr val="tx1">
                        <a:lumMod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Quemener</a:t>
                </a:r>
                <a:r>
                  <a:rPr lang="en-US" sz="1600" dirty="0">
                    <a:solidFill>
                      <a:schemeClr val="tx1">
                        <a:lumMod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and </a:t>
                </a:r>
                <a:r>
                  <a:rPr lang="en-US" sz="1600" dirty="0" err="1">
                    <a:solidFill>
                      <a:schemeClr val="tx1">
                        <a:lumMod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Bouchez</a:t>
                </a:r>
                <a:r>
                  <a:rPr lang="en-US" sz="1600" dirty="0">
                    <a:solidFill>
                      <a:schemeClr val="tx1">
                        <a:lumMod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(2014)</a:t>
                </a:r>
                <a:endParaRPr lang="en-US" sz="1600" dirty="0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</p:grpSp>
      </p:grp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EDF0EA93-27C1-4475-8E8C-5D3262795B2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36794059"/>
              </p:ext>
            </p:extLst>
          </p:nvPr>
        </p:nvGraphicFramePr>
        <p:xfrm>
          <a:off x="1784350" y="2451100"/>
          <a:ext cx="4462463" cy="985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475" name="Equation" r:id="rId8" imgW="2184120" imgH="482400" progId="Equation.DSMT4">
                  <p:embed/>
                </p:oleObj>
              </mc:Choice>
              <mc:Fallback>
                <p:oleObj name="Equation" r:id="rId8" imgW="2184120" imgH="482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784350" y="2451100"/>
                        <a:ext cx="4462463" cy="9858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0B5F6961-834F-4801-B371-4DB35EB8FB2E}"/>
              </a:ext>
            </a:extLst>
          </p:cNvPr>
          <p:cNvSpPr txBox="1"/>
          <p:nvPr/>
        </p:nvSpPr>
        <p:spPr>
          <a:xfrm>
            <a:off x="1123911" y="3708822"/>
            <a:ext cx="27526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/>
              <a:t>Multiple substrates</a:t>
            </a:r>
          </a:p>
        </p:txBody>
      </p:sp>
    </p:spTree>
    <p:extLst>
      <p:ext uri="{BB962C8B-B14F-4D97-AF65-F5344CB8AC3E}">
        <p14:creationId xmlns:p14="http://schemas.microsoft.com/office/powerpoint/2010/main" val="3664159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6398CFF-BC97-4032-A186-099F3C172A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189094"/>
            <a:ext cx="12801600" cy="1089529"/>
          </a:xfrm>
        </p:spPr>
        <p:txBody>
          <a:bodyPr/>
          <a:lstStyle/>
          <a:p>
            <a:r>
              <a:rPr lang="en-US" dirty="0"/>
              <a:t>Key components in microbial processes: microbes,</a:t>
            </a:r>
            <a:r>
              <a:rPr lang="ko-KR" altLang="en-US" dirty="0"/>
              <a:t> </a:t>
            </a:r>
            <a:r>
              <a:rPr lang="en-US" altLang="ko-KR" dirty="0"/>
              <a:t>enzymes, and substrates</a:t>
            </a:r>
            <a:endParaRPr lang="en-US" dirty="0"/>
          </a:p>
        </p:txBody>
      </p:sp>
      <p:sp>
        <p:nvSpPr>
          <p:cNvPr id="6" name="Isosceles Triangle 5">
            <a:extLst>
              <a:ext uri="{FF2B5EF4-FFF2-40B4-BE49-F238E27FC236}">
                <a16:creationId xmlns:a16="http://schemas.microsoft.com/office/drawing/2014/main" id="{FA643D06-92FC-48CA-BAB8-2468EB963DF0}"/>
              </a:ext>
            </a:extLst>
          </p:cNvPr>
          <p:cNvSpPr/>
          <p:nvPr/>
        </p:nvSpPr>
        <p:spPr>
          <a:xfrm rot="5400000">
            <a:off x="7538534" y="4367025"/>
            <a:ext cx="1917083" cy="588225"/>
          </a:xfrm>
          <a:prstGeom prst="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4C79224-5653-4ED4-A742-D27B43DA2C9F}"/>
              </a:ext>
            </a:extLst>
          </p:cNvPr>
          <p:cNvGrpSpPr/>
          <p:nvPr/>
        </p:nvGrpSpPr>
        <p:grpSpPr>
          <a:xfrm>
            <a:off x="9247176" y="2746388"/>
            <a:ext cx="4949879" cy="3873061"/>
            <a:chOff x="9568309" y="2377361"/>
            <a:chExt cx="4949879" cy="3873061"/>
          </a:xfrm>
        </p:grpSpPr>
        <p:sp>
          <p:nvSpPr>
            <p:cNvPr id="8" name="Isosceles Triangle 7">
              <a:extLst>
                <a:ext uri="{FF2B5EF4-FFF2-40B4-BE49-F238E27FC236}">
                  <a16:creationId xmlns:a16="http://schemas.microsoft.com/office/drawing/2014/main" id="{589471FF-0926-4BE8-A278-58B572A33C42}"/>
                </a:ext>
              </a:extLst>
            </p:cNvPr>
            <p:cNvSpPr/>
            <p:nvPr/>
          </p:nvSpPr>
          <p:spPr>
            <a:xfrm flipV="1">
              <a:off x="10671306" y="3000878"/>
              <a:ext cx="2570516" cy="2215962"/>
            </a:xfrm>
            <a:prstGeom prst="triangle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5F589AC9-1205-47CF-A174-7ACF47116502}"/>
                </a:ext>
              </a:extLst>
            </p:cNvPr>
            <p:cNvGrpSpPr/>
            <p:nvPr/>
          </p:nvGrpSpPr>
          <p:grpSpPr>
            <a:xfrm>
              <a:off x="12945595" y="2401151"/>
              <a:ext cx="1333679" cy="1277162"/>
              <a:chOff x="12489529" y="2227056"/>
              <a:chExt cx="1582338" cy="1515284"/>
            </a:xfrm>
          </p:grpSpPr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08149131-EDCA-4BCE-A7F7-F1B37B9BBAE6}"/>
                  </a:ext>
                </a:extLst>
              </p:cNvPr>
              <p:cNvSpPr/>
              <p:nvPr/>
            </p:nvSpPr>
            <p:spPr>
              <a:xfrm>
                <a:off x="12489529" y="2227056"/>
                <a:ext cx="1582338" cy="1515284"/>
              </a:xfrm>
              <a:prstGeom prst="ellipse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22" name="Picture 8" descr="Related image">
                <a:extLst>
                  <a:ext uri="{FF2B5EF4-FFF2-40B4-BE49-F238E27FC236}">
                    <a16:creationId xmlns:a16="http://schemas.microsoft.com/office/drawing/2014/main" id="{671809DF-32A6-4D44-A056-E5688C25038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5255450">
                <a:off x="12722126" y="2381777"/>
                <a:ext cx="1117145" cy="11457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061B06E3-53CA-4D5D-A31C-D9FA7A428DED}"/>
                </a:ext>
              </a:extLst>
            </p:cNvPr>
            <p:cNvGrpSpPr/>
            <p:nvPr/>
          </p:nvGrpSpPr>
          <p:grpSpPr>
            <a:xfrm>
              <a:off x="11323666" y="4554465"/>
              <a:ext cx="1333679" cy="1277162"/>
              <a:chOff x="11158232" y="4262222"/>
              <a:chExt cx="1582338" cy="1515284"/>
            </a:xfrm>
          </p:grpSpPr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22E5D4A0-698B-4397-9EF2-BB282FC77D48}"/>
                  </a:ext>
                </a:extLst>
              </p:cNvPr>
              <p:cNvSpPr/>
              <p:nvPr/>
            </p:nvSpPr>
            <p:spPr>
              <a:xfrm>
                <a:off x="11158232" y="4262222"/>
                <a:ext cx="1582338" cy="1515284"/>
              </a:xfrm>
              <a:prstGeom prst="ellipse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6850875D-AD8C-4375-BEF5-55B02D83EBCB}"/>
                  </a:ext>
                </a:extLst>
              </p:cNvPr>
              <p:cNvSpPr/>
              <p:nvPr/>
            </p:nvSpPr>
            <p:spPr>
              <a:xfrm rot="263557">
                <a:off x="11609358" y="4712689"/>
                <a:ext cx="599547" cy="733231"/>
              </a:xfrm>
              <a:custGeom>
                <a:avLst/>
                <a:gdLst>
                  <a:gd name="connsiteX0" fmla="*/ 4335 w 468400"/>
                  <a:gd name="connsiteY0" fmla="*/ 350196 h 651788"/>
                  <a:gd name="connsiteX1" fmla="*/ 33518 w 468400"/>
                  <a:gd name="connsiteY1" fmla="*/ 651753 h 651788"/>
                  <a:gd name="connsiteX2" fmla="*/ 179433 w 468400"/>
                  <a:gd name="connsiteY2" fmla="*/ 369651 h 651788"/>
                  <a:gd name="connsiteX3" fmla="*/ 296165 w 468400"/>
                  <a:gd name="connsiteY3" fmla="*/ 262647 h 651788"/>
                  <a:gd name="connsiteX4" fmla="*/ 432352 w 468400"/>
                  <a:gd name="connsiteY4" fmla="*/ 418289 h 651788"/>
                  <a:gd name="connsiteX5" fmla="*/ 461535 w 468400"/>
                  <a:gd name="connsiteY5" fmla="*/ 165370 h 651788"/>
                  <a:gd name="connsiteX6" fmla="*/ 325348 w 468400"/>
                  <a:gd name="connsiteY6" fmla="*/ 0 h 651788"/>
                  <a:gd name="connsiteX7" fmla="*/ 101612 w 468400"/>
                  <a:gd name="connsiteY7" fmla="*/ 165370 h 651788"/>
                  <a:gd name="connsiteX8" fmla="*/ 4335 w 468400"/>
                  <a:gd name="connsiteY8" fmla="*/ 350196 h 651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68400" h="651788">
                    <a:moveTo>
                      <a:pt x="4335" y="350196"/>
                    </a:moveTo>
                    <a:cubicBezTo>
                      <a:pt x="-7014" y="431260"/>
                      <a:pt x="4335" y="648511"/>
                      <a:pt x="33518" y="651753"/>
                    </a:cubicBezTo>
                    <a:cubicBezTo>
                      <a:pt x="62701" y="654996"/>
                      <a:pt x="135659" y="434502"/>
                      <a:pt x="179433" y="369651"/>
                    </a:cubicBezTo>
                    <a:cubicBezTo>
                      <a:pt x="223207" y="304800"/>
                      <a:pt x="254012" y="254541"/>
                      <a:pt x="296165" y="262647"/>
                    </a:cubicBezTo>
                    <a:cubicBezTo>
                      <a:pt x="338318" y="270753"/>
                      <a:pt x="404790" y="434502"/>
                      <a:pt x="432352" y="418289"/>
                    </a:cubicBezTo>
                    <a:cubicBezTo>
                      <a:pt x="459914" y="402076"/>
                      <a:pt x="479369" y="235085"/>
                      <a:pt x="461535" y="165370"/>
                    </a:cubicBezTo>
                    <a:cubicBezTo>
                      <a:pt x="443701" y="95655"/>
                      <a:pt x="385335" y="0"/>
                      <a:pt x="325348" y="0"/>
                    </a:cubicBezTo>
                    <a:cubicBezTo>
                      <a:pt x="265361" y="0"/>
                      <a:pt x="156736" y="105383"/>
                      <a:pt x="101612" y="165370"/>
                    </a:cubicBezTo>
                    <a:cubicBezTo>
                      <a:pt x="46488" y="225357"/>
                      <a:pt x="15684" y="269132"/>
                      <a:pt x="4335" y="350196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866873FD-4C6C-4126-B74F-A7EA90A58EC5}"/>
                </a:ext>
              </a:extLst>
            </p:cNvPr>
            <p:cNvGrpSpPr/>
            <p:nvPr/>
          </p:nvGrpSpPr>
          <p:grpSpPr>
            <a:xfrm>
              <a:off x="9798037" y="2377361"/>
              <a:ext cx="1333679" cy="1277162"/>
              <a:chOff x="9884084" y="2306897"/>
              <a:chExt cx="1582338" cy="1515284"/>
            </a:xfrm>
          </p:grpSpPr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15428E97-3E42-4689-8AF2-96BA16375CB6}"/>
                  </a:ext>
                </a:extLst>
              </p:cNvPr>
              <p:cNvSpPr/>
              <p:nvPr/>
            </p:nvSpPr>
            <p:spPr>
              <a:xfrm>
                <a:off x="9884084" y="2306897"/>
                <a:ext cx="1582338" cy="1515284"/>
              </a:xfrm>
              <a:prstGeom prst="ellipse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12401661-B212-4C8D-9E50-AE3A73EBD41F}"/>
                  </a:ext>
                </a:extLst>
              </p:cNvPr>
              <p:cNvSpPr/>
              <p:nvPr/>
            </p:nvSpPr>
            <p:spPr>
              <a:xfrm rot="19111843">
                <a:off x="10150677" y="2479370"/>
                <a:ext cx="894310" cy="692639"/>
              </a:xfrm>
              <a:custGeom>
                <a:avLst/>
                <a:gdLst>
                  <a:gd name="connsiteX0" fmla="*/ 382062 w 1724252"/>
                  <a:gd name="connsiteY0" fmla="*/ 477780 h 1249329"/>
                  <a:gd name="connsiteX1" fmla="*/ 586343 w 1724252"/>
                  <a:gd name="connsiteY1" fmla="*/ 10852 h 1249329"/>
                  <a:gd name="connsiteX2" fmla="*/ 917083 w 1724252"/>
                  <a:gd name="connsiteY2" fmla="*/ 176222 h 1249329"/>
                  <a:gd name="connsiteX3" fmla="*/ 829534 w 1724252"/>
                  <a:gd name="connsiteY3" fmla="*/ 487507 h 1249329"/>
                  <a:gd name="connsiteX4" fmla="*/ 965721 w 1724252"/>
                  <a:gd name="connsiteY4" fmla="*/ 555601 h 1249329"/>
                  <a:gd name="connsiteX5" fmla="*/ 1111636 w 1724252"/>
                  <a:gd name="connsiteY5" fmla="*/ 380503 h 1249329"/>
                  <a:gd name="connsiteX6" fmla="*/ 1413194 w 1724252"/>
                  <a:gd name="connsiteY6" fmla="*/ 526418 h 1249329"/>
                  <a:gd name="connsiteX7" fmla="*/ 1286734 w 1724252"/>
                  <a:gd name="connsiteY7" fmla="*/ 720971 h 1249329"/>
                  <a:gd name="connsiteX8" fmla="*/ 1131092 w 1724252"/>
                  <a:gd name="connsiteY8" fmla="*/ 740426 h 1249329"/>
                  <a:gd name="connsiteX9" fmla="*/ 965721 w 1724252"/>
                  <a:gd name="connsiteY9" fmla="*/ 886341 h 1249329"/>
                  <a:gd name="connsiteX10" fmla="*/ 1053270 w 1724252"/>
                  <a:gd name="connsiteY10" fmla="*/ 1003073 h 1249329"/>
                  <a:gd name="connsiteX11" fmla="*/ 1208913 w 1724252"/>
                  <a:gd name="connsiteY11" fmla="*/ 983618 h 1249329"/>
                  <a:gd name="connsiteX12" fmla="*/ 1413194 w 1724252"/>
                  <a:gd name="connsiteY12" fmla="*/ 934980 h 1249329"/>
                  <a:gd name="connsiteX13" fmla="*/ 1695296 w 1724252"/>
                  <a:gd name="connsiteY13" fmla="*/ 1022528 h 1249329"/>
                  <a:gd name="connsiteX14" fmla="*/ 1695296 w 1724252"/>
                  <a:gd name="connsiteY14" fmla="*/ 1100350 h 1249329"/>
                  <a:gd name="connsiteX15" fmla="*/ 1520198 w 1724252"/>
                  <a:gd name="connsiteY15" fmla="*/ 1158716 h 1249329"/>
                  <a:gd name="connsiteX16" fmla="*/ 1315917 w 1724252"/>
                  <a:gd name="connsiteY16" fmla="*/ 1158716 h 1249329"/>
                  <a:gd name="connsiteX17" fmla="*/ 1004632 w 1724252"/>
                  <a:gd name="connsiteY17" fmla="*/ 1246265 h 1249329"/>
                  <a:gd name="connsiteX18" fmla="*/ 955994 w 1724252"/>
                  <a:gd name="connsiteY18" fmla="*/ 1032256 h 1249329"/>
                  <a:gd name="connsiteX19" fmla="*/ 800351 w 1724252"/>
                  <a:gd name="connsiteY19" fmla="*/ 905797 h 1249329"/>
                  <a:gd name="connsiteX20" fmla="*/ 489066 w 1724252"/>
                  <a:gd name="connsiteY20" fmla="*/ 1022528 h 1249329"/>
                  <a:gd name="connsiteX21" fmla="*/ 401517 w 1724252"/>
                  <a:gd name="connsiteY21" fmla="*/ 1003073 h 1249329"/>
                  <a:gd name="connsiteX22" fmla="*/ 391790 w 1724252"/>
                  <a:gd name="connsiteY22" fmla="*/ 905797 h 1249329"/>
                  <a:gd name="connsiteX23" fmla="*/ 566887 w 1724252"/>
                  <a:gd name="connsiteY23" fmla="*/ 750154 h 1249329"/>
                  <a:gd name="connsiteX24" fmla="*/ 566887 w 1724252"/>
                  <a:gd name="connsiteY24" fmla="*/ 555601 h 1249329"/>
                  <a:gd name="connsiteX25" fmla="*/ 479338 w 1724252"/>
                  <a:gd name="connsiteY25" fmla="*/ 555601 h 1249329"/>
                  <a:gd name="connsiteX26" fmla="*/ 70777 w 1724252"/>
                  <a:gd name="connsiteY26" fmla="*/ 643150 h 1249329"/>
                  <a:gd name="connsiteX27" fmla="*/ 2683 w 1724252"/>
                  <a:gd name="connsiteY27" fmla="*/ 506962 h 1249329"/>
                  <a:gd name="connsiteX28" fmla="*/ 22138 w 1724252"/>
                  <a:gd name="connsiteY28" fmla="*/ 361048 h 1249329"/>
                  <a:gd name="connsiteX29" fmla="*/ 99960 w 1724252"/>
                  <a:gd name="connsiteY29" fmla="*/ 331865 h 1249329"/>
                  <a:gd name="connsiteX30" fmla="*/ 275058 w 1724252"/>
                  <a:gd name="connsiteY30" fmla="*/ 419414 h 1249329"/>
                  <a:gd name="connsiteX31" fmla="*/ 382062 w 1724252"/>
                  <a:gd name="connsiteY31" fmla="*/ 477780 h 1249329"/>
                  <a:gd name="connsiteX0" fmla="*/ 403654 w 1724252"/>
                  <a:gd name="connsiteY0" fmla="*/ 305220 h 1241555"/>
                  <a:gd name="connsiteX1" fmla="*/ 586343 w 1724252"/>
                  <a:gd name="connsiteY1" fmla="*/ 3078 h 1241555"/>
                  <a:gd name="connsiteX2" fmla="*/ 917083 w 1724252"/>
                  <a:gd name="connsiteY2" fmla="*/ 168448 h 1241555"/>
                  <a:gd name="connsiteX3" fmla="*/ 829534 w 1724252"/>
                  <a:gd name="connsiteY3" fmla="*/ 479733 h 1241555"/>
                  <a:gd name="connsiteX4" fmla="*/ 965721 w 1724252"/>
                  <a:gd name="connsiteY4" fmla="*/ 547827 h 1241555"/>
                  <a:gd name="connsiteX5" fmla="*/ 1111636 w 1724252"/>
                  <a:gd name="connsiteY5" fmla="*/ 372729 h 1241555"/>
                  <a:gd name="connsiteX6" fmla="*/ 1413194 w 1724252"/>
                  <a:gd name="connsiteY6" fmla="*/ 518644 h 1241555"/>
                  <a:gd name="connsiteX7" fmla="*/ 1286734 w 1724252"/>
                  <a:gd name="connsiteY7" fmla="*/ 713197 h 1241555"/>
                  <a:gd name="connsiteX8" fmla="*/ 1131092 w 1724252"/>
                  <a:gd name="connsiteY8" fmla="*/ 732652 h 1241555"/>
                  <a:gd name="connsiteX9" fmla="*/ 965721 w 1724252"/>
                  <a:gd name="connsiteY9" fmla="*/ 878567 h 1241555"/>
                  <a:gd name="connsiteX10" fmla="*/ 1053270 w 1724252"/>
                  <a:gd name="connsiteY10" fmla="*/ 995299 h 1241555"/>
                  <a:gd name="connsiteX11" fmla="*/ 1208913 w 1724252"/>
                  <a:gd name="connsiteY11" fmla="*/ 975844 h 1241555"/>
                  <a:gd name="connsiteX12" fmla="*/ 1413194 w 1724252"/>
                  <a:gd name="connsiteY12" fmla="*/ 927206 h 1241555"/>
                  <a:gd name="connsiteX13" fmla="*/ 1695296 w 1724252"/>
                  <a:gd name="connsiteY13" fmla="*/ 1014754 h 1241555"/>
                  <a:gd name="connsiteX14" fmla="*/ 1695296 w 1724252"/>
                  <a:gd name="connsiteY14" fmla="*/ 1092576 h 1241555"/>
                  <a:gd name="connsiteX15" fmla="*/ 1520198 w 1724252"/>
                  <a:gd name="connsiteY15" fmla="*/ 1150942 h 1241555"/>
                  <a:gd name="connsiteX16" fmla="*/ 1315917 w 1724252"/>
                  <a:gd name="connsiteY16" fmla="*/ 1150942 h 1241555"/>
                  <a:gd name="connsiteX17" fmla="*/ 1004632 w 1724252"/>
                  <a:gd name="connsiteY17" fmla="*/ 1238491 h 1241555"/>
                  <a:gd name="connsiteX18" fmla="*/ 955994 w 1724252"/>
                  <a:gd name="connsiteY18" fmla="*/ 1024482 h 1241555"/>
                  <a:gd name="connsiteX19" fmla="*/ 800351 w 1724252"/>
                  <a:gd name="connsiteY19" fmla="*/ 898023 h 1241555"/>
                  <a:gd name="connsiteX20" fmla="*/ 489066 w 1724252"/>
                  <a:gd name="connsiteY20" fmla="*/ 1014754 h 1241555"/>
                  <a:gd name="connsiteX21" fmla="*/ 401517 w 1724252"/>
                  <a:gd name="connsiteY21" fmla="*/ 995299 h 1241555"/>
                  <a:gd name="connsiteX22" fmla="*/ 391790 w 1724252"/>
                  <a:gd name="connsiteY22" fmla="*/ 898023 h 1241555"/>
                  <a:gd name="connsiteX23" fmla="*/ 566887 w 1724252"/>
                  <a:gd name="connsiteY23" fmla="*/ 742380 h 1241555"/>
                  <a:gd name="connsiteX24" fmla="*/ 566887 w 1724252"/>
                  <a:gd name="connsiteY24" fmla="*/ 547827 h 1241555"/>
                  <a:gd name="connsiteX25" fmla="*/ 479338 w 1724252"/>
                  <a:gd name="connsiteY25" fmla="*/ 547827 h 1241555"/>
                  <a:gd name="connsiteX26" fmla="*/ 70777 w 1724252"/>
                  <a:gd name="connsiteY26" fmla="*/ 635376 h 1241555"/>
                  <a:gd name="connsiteX27" fmla="*/ 2683 w 1724252"/>
                  <a:gd name="connsiteY27" fmla="*/ 499188 h 1241555"/>
                  <a:gd name="connsiteX28" fmla="*/ 22138 w 1724252"/>
                  <a:gd name="connsiteY28" fmla="*/ 353274 h 1241555"/>
                  <a:gd name="connsiteX29" fmla="*/ 99960 w 1724252"/>
                  <a:gd name="connsiteY29" fmla="*/ 324091 h 1241555"/>
                  <a:gd name="connsiteX30" fmla="*/ 275058 w 1724252"/>
                  <a:gd name="connsiteY30" fmla="*/ 411640 h 1241555"/>
                  <a:gd name="connsiteX31" fmla="*/ 403654 w 1724252"/>
                  <a:gd name="connsiteY31" fmla="*/ 305220 h 12415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724252" h="1241555">
                    <a:moveTo>
                      <a:pt x="403654" y="305220"/>
                    </a:moveTo>
                    <a:cubicBezTo>
                      <a:pt x="455535" y="237126"/>
                      <a:pt x="500772" y="25873"/>
                      <a:pt x="586343" y="3078"/>
                    </a:cubicBezTo>
                    <a:cubicBezTo>
                      <a:pt x="671914" y="-19717"/>
                      <a:pt x="876551" y="89005"/>
                      <a:pt x="917083" y="168448"/>
                    </a:cubicBezTo>
                    <a:cubicBezTo>
                      <a:pt x="957615" y="247891"/>
                      <a:pt x="821428" y="416503"/>
                      <a:pt x="829534" y="479733"/>
                    </a:cubicBezTo>
                    <a:cubicBezTo>
                      <a:pt x="837640" y="542963"/>
                      <a:pt x="918704" y="565661"/>
                      <a:pt x="965721" y="547827"/>
                    </a:cubicBezTo>
                    <a:cubicBezTo>
                      <a:pt x="1012738" y="529993"/>
                      <a:pt x="1037057" y="377593"/>
                      <a:pt x="1111636" y="372729"/>
                    </a:cubicBezTo>
                    <a:cubicBezTo>
                      <a:pt x="1186215" y="367865"/>
                      <a:pt x="1384011" y="461899"/>
                      <a:pt x="1413194" y="518644"/>
                    </a:cubicBezTo>
                    <a:cubicBezTo>
                      <a:pt x="1442377" y="575389"/>
                      <a:pt x="1333751" y="677529"/>
                      <a:pt x="1286734" y="713197"/>
                    </a:cubicBezTo>
                    <a:cubicBezTo>
                      <a:pt x="1239717" y="748865"/>
                      <a:pt x="1184594" y="705090"/>
                      <a:pt x="1131092" y="732652"/>
                    </a:cubicBezTo>
                    <a:cubicBezTo>
                      <a:pt x="1077590" y="760214"/>
                      <a:pt x="978691" y="834793"/>
                      <a:pt x="965721" y="878567"/>
                    </a:cubicBezTo>
                    <a:cubicBezTo>
                      <a:pt x="952751" y="922341"/>
                      <a:pt x="1012738" y="979086"/>
                      <a:pt x="1053270" y="995299"/>
                    </a:cubicBezTo>
                    <a:cubicBezTo>
                      <a:pt x="1093802" y="1011512"/>
                      <a:pt x="1148926" y="987193"/>
                      <a:pt x="1208913" y="975844"/>
                    </a:cubicBezTo>
                    <a:cubicBezTo>
                      <a:pt x="1268900" y="964495"/>
                      <a:pt x="1332130" y="920721"/>
                      <a:pt x="1413194" y="927206"/>
                    </a:cubicBezTo>
                    <a:cubicBezTo>
                      <a:pt x="1494258" y="933691"/>
                      <a:pt x="1648279" y="987192"/>
                      <a:pt x="1695296" y="1014754"/>
                    </a:cubicBezTo>
                    <a:cubicBezTo>
                      <a:pt x="1742313" y="1042316"/>
                      <a:pt x="1724479" y="1069878"/>
                      <a:pt x="1695296" y="1092576"/>
                    </a:cubicBezTo>
                    <a:cubicBezTo>
                      <a:pt x="1666113" y="1115274"/>
                      <a:pt x="1583428" y="1141214"/>
                      <a:pt x="1520198" y="1150942"/>
                    </a:cubicBezTo>
                    <a:cubicBezTo>
                      <a:pt x="1456968" y="1160670"/>
                      <a:pt x="1401845" y="1136351"/>
                      <a:pt x="1315917" y="1150942"/>
                    </a:cubicBezTo>
                    <a:cubicBezTo>
                      <a:pt x="1229989" y="1165534"/>
                      <a:pt x="1064619" y="1259568"/>
                      <a:pt x="1004632" y="1238491"/>
                    </a:cubicBezTo>
                    <a:cubicBezTo>
                      <a:pt x="944645" y="1217414"/>
                      <a:pt x="990041" y="1081227"/>
                      <a:pt x="955994" y="1024482"/>
                    </a:cubicBezTo>
                    <a:cubicBezTo>
                      <a:pt x="921947" y="967737"/>
                      <a:pt x="878172" y="899644"/>
                      <a:pt x="800351" y="898023"/>
                    </a:cubicBezTo>
                    <a:cubicBezTo>
                      <a:pt x="722530" y="896402"/>
                      <a:pt x="555538" y="998541"/>
                      <a:pt x="489066" y="1014754"/>
                    </a:cubicBezTo>
                    <a:cubicBezTo>
                      <a:pt x="422594" y="1030967"/>
                      <a:pt x="417730" y="1014754"/>
                      <a:pt x="401517" y="995299"/>
                    </a:cubicBezTo>
                    <a:cubicBezTo>
                      <a:pt x="385304" y="975844"/>
                      <a:pt x="364228" y="940176"/>
                      <a:pt x="391790" y="898023"/>
                    </a:cubicBezTo>
                    <a:cubicBezTo>
                      <a:pt x="419352" y="855870"/>
                      <a:pt x="537704" y="800746"/>
                      <a:pt x="566887" y="742380"/>
                    </a:cubicBezTo>
                    <a:cubicBezTo>
                      <a:pt x="596070" y="684014"/>
                      <a:pt x="581478" y="580252"/>
                      <a:pt x="566887" y="547827"/>
                    </a:cubicBezTo>
                    <a:cubicBezTo>
                      <a:pt x="552296" y="515402"/>
                      <a:pt x="562023" y="533236"/>
                      <a:pt x="479338" y="547827"/>
                    </a:cubicBezTo>
                    <a:cubicBezTo>
                      <a:pt x="396653" y="562418"/>
                      <a:pt x="150220" y="643483"/>
                      <a:pt x="70777" y="635376"/>
                    </a:cubicBezTo>
                    <a:cubicBezTo>
                      <a:pt x="-8666" y="627269"/>
                      <a:pt x="10789" y="546205"/>
                      <a:pt x="2683" y="499188"/>
                    </a:cubicBezTo>
                    <a:cubicBezTo>
                      <a:pt x="-5423" y="452171"/>
                      <a:pt x="5925" y="382457"/>
                      <a:pt x="22138" y="353274"/>
                    </a:cubicBezTo>
                    <a:cubicBezTo>
                      <a:pt x="38351" y="324091"/>
                      <a:pt x="57807" y="314363"/>
                      <a:pt x="99960" y="324091"/>
                    </a:cubicBezTo>
                    <a:cubicBezTo>
                      <a:pt x="142113" y="333819"/>
                      <a:pt x="224442" y="414785"/>
                      <a:pt x="275058" y="411640"/>
                    </a:cubicBezTo>
                    <a:cubicBezTo>
                      <a:pt x="325674" y="408495"/>
                      <a:pt x="351773" y="373314"/>
                      <a:pt x="403654" y="30522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8A830934-E588-4759-B261-CEE489634F4F}"/>
                  </a:ext>
                </a:extLst>
              </p:cNvPr>
              <p:cNvSpPr/>
              <p:nvPr/>
            </p:nvSpPr>
            <p:spPr>
              <a:xfrm>
                <a:off x="10582515" y="3220052"/>
                <a:ext cx="400696" cy="390695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/>
              </a:p>
            </p:txBody>
          </p:sp>
        </p:grp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7C1A290-C2F7-4C98-85F4-9297767A4F66}"/>
                </a:ext>
              </a:extLst>
            </p:cNvPr>
            <p:cNvSpPr/>
            <p:nvPr/>
          </p:nvSpPr>
          <p:spPr>
            <a:xfrm>
              <a:off x="13109385" y="3728234"/>
              <a:ext cx="1408803" cy="44646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Microbes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89CF7F8-94A5-4E33-BBBB-58BB3E360CD3}"/>
                </a:ext>
              </a:extLst>
            </p:cNvPr>
            <p:cNvSpPr/>
            <p:nvPr/>
          </p:nvSpPr>
          <p:spPr>
            <a:xfrm>
              <a:off x="9568309" y="3624724"/>
              <a:ext cx="1624825" cy="44646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Substrates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DC43C48-EB0C-485A-9F7B-7C79903F5C0B}"/>
                </a:ext>
              </a:extLst>
            </p:cNvPr>
            <p:cNvSpPr/>
            <p:nvPr/>
          </p:nvSpPr>
          <p:spPr>
            <a:xfrm>
              <a:off x="11256135" y="5803955"/>
              <a:ext cx="1424358" cy="44646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Enzymes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2189FD77-A831-41D9-B972-CAC803320F58}"/>
                </a:ext>
              </a:extLst>
            </p:cNvPr>
            <p:cNvSpPr/>
            <p:nvPr/>
          </p:nvSpPr>
          <p:spPr>
            <a:xfrm>
              <a:off x="11308467" y="3092320"/>
              <a:ext cx="1333679" cy="133367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dirty="0" err="1"/>
                <a:t>Biogeo</a:t>
              </a:r>
              <a:r>
                <a:rPr lang="en-US" dirty="0"/>
                <a:t>-</a:t>
              </a:r>
            </a:p>
            <a:p>
              <a:pPr algn="ctr"/>
              <a:r>
                <a:rPr lang="en-US" dirty="0"/>
                <a:t>chemical</a:t>
              </a:r>
            </a:p>
            <a:p>
              <a:pPr algn="ctr"/>
              <a:r>
                <a:rPr lang="en-US" dirty="0"/>
                <a:t>model</a:t>
              </a: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684A4831-BF9B-457B-BB4F-B9A5E9EA26C1}"/>
              </a:ext>
            </a:extLst>
          </p:cNvPr>
          <p:cNvSpPr txBox="1"/>
          <p:nvPr/>
        </p:nvSpPr>
        <p:spPr>
          <a:xfrm>
            <a:off x="2430373" y="7384859"/>
            <a:ext cx="112790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Predictive biogeochemical need to properly account for their dynamic interplay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CEE7992-995E-49E7-96FB-671C0412BDB4}"/>
              </a:ext>
            </a:extLst>
          </p:cNvPr>
          <p:cNvGrpSpPr/>
          <p:nvPr/>
        </p:nvGrpSpPr>
        <p:grpSpPr>
          <a:xfrm>
            <a:off x="961097" y="1704251"/>
            <a:ext cx="6926219" cy="5406882"/>
            <a:chOff x="1222359" y="1112066"/>
            <a:chExt cx="6926219" cy="5406882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8D3A3717-1EEA-47DB-AA1C-07067D709CB9}"/>
                </a:ext>
              </a:extLst>
            </p:cNvPr>
            <p:cNvGrpSpPr/>
            <p:nvPr/>
          </p:nvGrpSpPr>
          <p:grpSpPr>
            <a:xfrm>
              <a:off x="1222359" y="1697968"/>
              <a:ext cx="6926219" cy="4820980"/>
              <a:chOff x="8322128" y="1432538"/>
              <a:chExt cx="6356736" cy="4424593"/>
            </a:xfrm>
          </p:grpSpPr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C1BBCA85-7B1A-44AC-94FE-6A133CA97D53}"/>
                  </a:ext>
                </a:extLst>
              </p:cNvPr>
              <p:cNvSpPr/>
              <p:nvPr/>
            </p:nvSpPr>
            <p:spPr>
              <a:xfrm>
                <a:off x="9011101" y="1451108"/>
                <a:ext cx="4594085" cy="4052473"/>
              </a:xfrm>
              <a:custGeom>
                <a:avLst/>
                <a:gdLst>
                  <a:gd name="connsiteX0" fmla="*/ 76128 w 5527352"/>
                  <a:gd name="connsiteY0" fmla="*/ 369044 h 4623502"/>
                  <a:gd name="connsiteX1" fmla="*/ 2138392 w 5527352"/>
                  <a:gd name="connsiteY1" fmla="*/ 48031 h 4623502"/>
                  <a:gd name="connsiteX2" fmla="*/ 5017779 w 5527352"/>
                  <a:gd name="connsiteY2" fmla="*/ 116125 h 4623502"/>
                  <a:gd name="connsiteX3" fmla="*/ 5436068 w 5527352"/>
                  <a:gd name="connsiteY3" fmla="*/ 1108346 h 4623502"/>
                  <a:gd name="connsiteX4" fmla="*/ 5445796 w 5527352"/>
                  <a:gd name="connsiteY4" fmla="*/ 4065555 h 4623502"/>
                  <a:gd name="connsiteX5" fmla="*/ 4541123 w 5527352"/>
                  <a:gd name="connsiteY5" fmla="*/ 4620031 h 4623502"/>
                  <a:gd name="connsiteX6" fmla="*/ 4171472 w 5527352"/>
                  <a:gd name="connsiteY6" fmla="*/ 4240653 h 4623502"/>
                  <a:gd name="connsiteX7" fmla="*/ 3947736 w 5527352"/>
                  <a:gd name="connsiteY7" fmla="*/ 3112244 h 4623502"/>
                  <a:gd name="connsiteX8" fmla="*/ 3801821 w 5527352"/>
                  <a:gd name="connsiteY8" fmla="*/ 1808738 h 4623502"/>
                  <a:gd name="connsiteX9" fmla="*/ 1700647 w 5527352"/>
                  <a:gd name="connsiteY9" fmla="*/ 1662823 h 4623502"/>
                  <a:gd name="connsiteX10" fmla="*/ 562511 w 5527352"/>
                  <a:gd name="connsiteY10" fmla="*/ 1682278 h 4623502"/>
                  <a:gd name="connsiteX11" fmla="*/ 76128 w 5527352"/>
                  <a:gd name="connsiteY11" fmla="*/ 369044 h 4623502"/>
                  <a:gd name="connsiteX0" fmla="*/ 230463 w 5068845"/>
                  <a:gd name="connsiteY0" fmla="*/ 338041 h 4621682"/>
                  <a:gd name="connsiteX1" fmla="*/ 1679885 w 5068845"/>
                  <a:gd name="connsiteY1" fmla="*/ 46211 h 4621682"/>
                  <a:gd name="connsiteX2" fmla="*/ 4559272 w 5068845"/>
                  <a:gd name="connsiteY2" fmla="*/ 114305 h 4621682"/>
                  <a:gd name="connsiteX3" fmla="*/ 4977561 w 5068845"/>
                  <a:gd name="connsiteY3" fmla="*/ 1106526 h 4621682"/>
                  <a:gd name="connsiteX4" fmla="*/ 4987289 w 5068845"/>
                  <a:gd name="connsiteY4" fmla="*/ 4063735 h 4621682"/>
                  <a:gd name="connsiteX5" fmla="*/ 4082616 w 5068845"/>
                  <a:gd name="connsiteY5" fmla="*/ 4618211 h 4621682"/>
                  <a:gd name="connsiteX6" fmla="*/ 3712965 w 5068845"/>
                  <a:gd name="connsiteY6" fmla="*/ 4238833 h 4621682"/>
                  <a:gd name="connsiteX7" fmla="*/ 3489229 w 5068845"/>
                  <a:gd name="connsiteY7" fmla="*/ 3110424 h 4621682"/>
                  <a:gd name="connsiteX8" fmla="*/ 3343314 w 5068845"/>
                  <a:gd name="connsiteY8" fmla="*/ 1806918 h 4621682"/>
                  <a:gd name="connsiteX9" fmla="*/ 1242140 w 5068845"/>
                  <a:gd name="connsiteY9" fmla="*/ 1661003 h 4621682"/>
                  <a:gd name="connsiteX10" fmla="*/ 104004 w 5068845"/>
                  <a:gd name="connsiteY10" fmla="*/ 1680458 h 4621682"/>
                  <a:gd name="connsiteX11" fmla="*/ 230463 w 5068845"/>
                  <a:gd name="connsiteY11" fmla="*/ 338041 h 4621682"/>
                  <a:gd name="connsiteX0" fmla="*/ 124177 w 4962559"/>
                  <a:gd name="connsiteY0" fmla="*/ 338041 h 4621682"/>
                  <a:gd name="connsiteX1" fmla="*/ 1573599 w 4962559"/>
                  <a:gd name="connsiteY1" fmla="*/ 46211 h 4621682"/>
                  <a:gd name="connsiteX2" fmla="*/ 4452986 w 4962559"/>
                  <a:gd name="connsiteY2" fmla="*/ 114305 h 4621682"/>
                  <a:gd name="connsiteX3" fmla="*/ 4871275 w 4962559"/>
                  <a:gd name="connsiteY3" fmla="*/ 1106526 h 4621682"/>
                  <a:gd name="connsiteX4" fmla="*/ 4881003 w 4962559"/>
                  <a:gd name="connsiteY4" fmla="*/ 4063735 h 4621682"/>
                  <a:gd name="connsiteX5" fmla="*/ 3976330 w 4962559"/>
                  <a:gd name="connsiteY5" fmla="*/ 4618211 h 4621682"/>
                  <a:gd name="connsiteX6" fmla="*/ 3606679 w 4962559"/>
                  <a:gd name="connsiteY6" fmla="*/ 4238833 h 4621682"/>
                  <a:gd name="connsiteX7" fmla="*/ 3382943 w 4962559"/>
                  <a:gd name="connsiteY7" fmla="*/ 3110424 h 4621682"/>
                  <a:gd name="connsiteX8" fmla="*/ 3237028 w 4962559"/>
                  <a:gd name="connsiteY8" fmla="*/ 1806918 h 4621682"/>
                  <a:gd name="connsiteX9" fmla="*/ 1135854 w 4962559"/>
                  <a:gd name="connsiteY9" fmla="*/ 1661003 h 4621682"/>
                  <a:gd name="connsiteX10" fmla="*/ 192271 w 4962559"/>
                  <a:gd name="connsiteY10" fmla="*/ 1427539 h 4621682"/>
                  <a:gd name="connsiteX11" fmla="*/ 124177 w 4962559"/>
                  <a:gd name="connsiteY11" fmla="*/ 338041 h 4621682"/>
                  <a:gd name="connsiteX0" fmla="*/ 171132 w 4883054"/>
                  <a:gd name="connsiteY0" fmla="*/ 576196 h 4636100"/>
                  <a:gd name="connsiteX1" fmla="*/ 1494094 w 4883054"/>
                  <a:gd name="connsiteY1" fmla="*/ 60629 h 4636100"/>
                  <a:gd name="connsiteX2" fmla="*/ 4373481 w 4883054"/>
                  <a:gd name="connsiteY2" fmla="*/ 128723 h 4636100"/>
                  <a:gd name="connsiteX3" fmla="*/ 4791770 w 4883054"/>
                  <a:gd name="connsiteY3" fmla="*/ 1120944 h 4636100"/>
                  <a:gd name="connsiteX4" fmla="*/ 4801498 w 4883054"/>
                  <a:gd name="connsiteY4" fmla="*/ 4078153 h 4636100"/>
                  <a:gd name="connsiteX5" fmla="*/ 3896825 w 4883054"/>
                  <a:gd name="connsiteY5" fmla="*/ 4632629 h 4636100"/>
                  <a:gd name="connsiteX6" fmla="*/ 3527174 w 4883054"/>
                  <a:gd name="connsiteY6" fmla="*/ 4253251 h 4636100"/>
                  <a:gd name="connsiteX7" fmla="*/ 3303438 w 4883054"/>
                  <a:gd name="connsiteY7" fmla="*/ 3124842 h 4636100"/>
                  <a:gd name="connsiteX8" fmla="*/ 3157523 w 4883054"/>
                  <a:gd name="connsiteY8" fmla="*/ 1821336 h 4636100"/>
                  <a:gd name="connsiteX9" fmla="*/ 1056349 w 4883054"/>
                  <a:gd name="connsiteY9" fmla="*/ 1675421 h 4636100"/>
                  <a:gd name="connsiteX10" fmla="*/ 112766 w 4883054"/>
                  <a:gd name="connsiteY10" fmla="*/ 1441957 h 4636100"/>
                  <a:gd name="connsiteX11" fmla="*/ 171132 w 4883054"/>
                  <a:gd name="connsiteY11" fmla="*/ 576196 h 4636100"/>
                  <a:gd name="connsiteX0" fmla="*/ 171132 w 4883054"/>
                  <a:gd name="connsiteY0" fmla="*/ 487149 h 4547053"/>
                  <a:gd name="connsiteX1" fmla="*/ 1494094 w 4883054"/>
                  <a:gd name="connsiteY1" fmla="*/ 224501 h 4547053"/>
                  <a:gd name="connsiteX2" fmla="*/ 4373481 w 4883054"/>
                  <a:gd name="connsiteY2" fmla="*/ 39676 h 4547053"/>
                  <a:gd name="connsiteX3" fmla="*/ 4791770 w 4883054"/>
                  <a:gd name="connsiteY3" fmla="*/ 1031897 h 4547053"/>
                  <a:gd name="connsiteX4" fmla="*/ 4801498 w 4883054"/>
                  <a:gd name="connsiteY4" fmla="*/ 3989106 h 4547053"/>
                  <a:gd name="connsiteX5" fmla="*/ 3896825 w 4883054"/>
                  <a:gd name="connsiteY5" fmla="*/ 4543582 h 4547053"/>
                  <a:gd name="connsiteX6" fmla="*/ 3527174 w 4883054"/>
                  <a:gd name="connsiteY6" fmla="*/ 4164204 h 4547053"/>
                  <a:gd name="connsiteX7" fmla="*/ 3303438 w 4883054"/>
                  <a:gd name="connsiteY7" fmla="*/ 3035795 h 4547053"/>
                  <a:gd name="connsiteX8" fmla="*/ 3157523 w 4883054"/>
                  <a:gd name="connsiteY8" fmla="*/ 1732289 h 4547053"/>
                  <a:gd name="connsiteX9" fmla="*/ 1056349 w 4883054"/>
                  <a:gd name="connsiteY9" fmla="*/ 1586374 h 4547053"/>
                  <a:gd name="connsiteX10" fmla="*/ 112766 w 4883054"/>
                  <a:gd name="connsiteY10" fmla="*/ 1352910 h 4547053"/>
                  <a:gd name="connsiteX11" fmla="*/ 171132 w 4883054"/>
                  <a:gd name="connsiteY11" fmla="*/ 487149 h 4547053"/>
                  <a:gd name="connsiteX0" fmla="*/ 171132 w 4908034"/>
                  <a:gd name="connsiteY0" fmla="*/ 269506 h 4329410"/>
                  <a:gd name="connsiteX1" fmla="*/ 1494094 w 4908034"/>
                  <a:gd name="connsiteY1" fmla="*/ 6858 h 4329410"/>
                  <a:gd name="connsiteX2" fmla="*/ 3916281 w 4908034"/>
                  <a:gd name="connsiteY2" fmla="*/ 143046 h 4329410"/>
                  <a:gd name="connsiteX3" fmla="*/ 4791770 w 4908034"/>
                  <a:gd name="connsiteY3" fmla="*/ 814254 h 4329410"/>
                  <a:gd name="connsiteX4" fmla="*/ 4801498 w 4908034"/>
                  <a:gd name="connsiteY4" fmla="*/ 3771463 h 4329410"/>
                  <a:gd name="connsiteX5" fmla="*/ 3896825 w 4908034"/>
                  <a:gd name="connsiteY5" fmla="*/ 4325939 h 4329410"/>
                  <a:gd name="connsiteX6" fmla="*/ 3527174 w 4908034"/>
                  <a:gd name="connsiteY6" fmla="*/ 3946561 h 4329410"/>
                  <a:gd name="connsiteX7" fmla="*/ 3303438 w 4908034"/>
                  <a:gd name="connsiteY7" fmla="*/ 2818152 h 4329410"/>
                  <a:gd name="connsiteX8" fmla="*/ 3157523 w 4908034"/>
                  <a:gd name="connsiteY8" fmla="*/ 1514646 h 4329410"/>
                  <a:gd name="connsiteX9" fmla="*/ 1056349 w 4908034"/>
                  <a:gd name="connsiteY9" fmla="*/ 1368731 h 4329410"/>
                  <a:gd name="connsiteX10" fmla="*/ 112766 w 4908034"/>
                  <a:gd name="connsiteY10" fmla="*/ 1135267 h 4329410"/>
                  <a:gd name="connsiteX11" fmla="*/ 171132 w 4908034"/>
                  <a:gd name="connsiteY11" fmla="*/ 269506 h 4329410"/>
                  <a:gd name="connsiteX0" fmla="*/ 171132 w 4908034"/>
                  <a:gd name="connsiteY0" fmla="*/ 269506 h 4329410"/>
                  <a:gd name="connsiteX1" fmla="*/ 1494094 w 4908034"/>
                  <a:gd name="connsiteY1" fmla="*/ 6858 h 4329410"/>
                  <a:gd name="connsiteX2" fmla="*/ 3916281 w 4908034"/>
                  <a:gd name="connsiteY2" fmla="*/ 143046 h 4329410"/>
                  <a:gd name="connsiteX3" fmla="*/ 4791770 w 4908034"/>
                  <a:gd name="connsiteY3" fmla="*/ 814254 h 4329410"/>
                  <a:gd name="connsiteX4" fmla="*/ 4801498 w 4908034"/>
                  <a:gd name="connsiteY4" fmla="*/ 3771463 h 4329410"/>
                  <a:gd name="connsiteX5" fmla="*/ 3896825 w 4908034"/>
                  <a:gd name="connsiteY5" fmla="*/ 4325939 h 4329410"/>
                  <a:gd name="connsiteX6" fmla="*/ 3527174 w 4908034"/>
                  <a:gd name="connsiteY6" fmla="*/ 3946561 h 4329410"/>
                  <a:gd name="connsiteX7" fmla="*/ 3303438 w 4908034"/>
                  <a:gd name="connsiteY7" fmla="*/ 2818152 h 4329410"/>
                  <a:gd name="connsiteX8" fmla="*/ 2924059 w 4908034"/>
                  <a:gd name="connsiteY8" fmla="*/ 1485463 h 4329410"/>
                  <a:gd name="connsiteX9" fmla="*/ 1056349 w 4908034"/>
                  <a:gd name="connsiteY9" fmla="*/ 1368731 h 4329410"/>
                  <a:gd name="connsiteX10" fmla="*/ 112766 w 4908034"/>
                  <a:gd name="connsiteY10" fmla="*/ 1135267 h 4329410"/>
                  <a:gd name="connsiteX11" fmla="*/ 171132 w 4908034"/>
                  <a:gd name="connsiteY11" fmla="*/ 269506 h 43294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4908034" h="4329410">
                    <a:moveTo>
                      <a:pt x="171132" y="269506"/>
                    </a:moveTo>
                    <a:cubicBezTo>
                      <a:pt x="401353" y="81438"/>
                      <a:pt x="869903" y="27935"/>
                      <a:pt x="1494094" y="6858"/>
                    </a:cubicBezTo>
                    <a:cubicBezTo>
                      <a:pt x="2118286" y="-14219"/>
                      <a:pt x="3366668" y="8480"/>
                      <a:pt x="3916281" y="143046"/>
                    </a:cubicBezTo>
                    <a:cubicBezTo>
                      <a:pt x="4465894" y="277612"/>
                      <a:pt x="4644234" y="209518"/>
                      <a:pt x="4791770" y="814254"/>
                    </a:cubicBezTo>
                    <a:cubicBezTo>
                      <a:pt x="4939306" y="1418990"/>
                      <a:pt x="4950655" y="3186182"/>
                      <a:pt x="4801498" y="3771463"/>
                    </a:cubicBezTo>
                    <a:cubicBezTo>
                      <a:pt x="4652341" y="4356744"/>
                      <a:pt x="4109212" y="4296756"/>
                      <a:pt x="3896825" y="4325939"/>
                    </a:cubicBezTo>
                    <a:cubicBezTo>
                      <a:pt x="3684438" y="4355122"/>
                      <a:pt x="3626072" y="4197859"/>
                      <a:pt x="3527174" y="3946561"/>
                    </a:cubicBezTo>
                    <a:cubicBezTo>
                      <a:pt x="3428276" y="3695263"/>
                      <a:pt x="3403957" y="3228335"/>
                      <a:pt x="3303438" y="2818152"/>
                    </a:cubicBezTo>
                    <a:cubicBezTo>
                      <a:pt x="3202919" y="2407969"/>
                      <a:pt x="3298574" y="1727033"/>
                      <a:pt x="2924059" y="1485463"/>
                    </a:cubicBezTo>
                    <a:cubicBezTo>
                      <a:pt x="2549544" y="1243893"/>
                      <a:pt x="1596234" y="1389808"/>
                      <a:pt x="1056349" y="1368731"/>
                    </a:cubicBezTo>
                    <a:cubicBezTo>
                      <a:pt x="516464" y="1347654"/>
                      <a:pt x="260302" y="1318471"/>
                      <a:pt x="112766" y="1135267"/>
                    </a:cubicBezTo>
                    <a:cubicBezTo>
                      <a:pt x="-34770" y="952063"/>
                      <a:pt x="-59089" y="457574"/>
                      <a:pt x="171132" y="269506"/>
                    </a:cubicBezTo>
                    <a:close/>
                  </a:path>
                </a:pathLst>
              </a:cu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34148789-203A-4A19-AB48-7847F09DAE5F}"/>
                  </a:ext>
                </a:extLst>
              </p:cNvPr>
              <p:cNvSpPr/>
              <p:nvPr/>
            </p:nvSpPr>
            <p:spPr>
              <a:xfrm rot="19111843">
                <a:off x="9194623" y="1697081"/>
                <a:ext cx="1142508" cy="907517"/>
              </a:xfrm>
              <a:custGeom>
                <a:avLst/>
                <a:gdLst>
                  <a:gd name="connsiteX0" fmla="*/ 382062 w 1724252"/>
                  <a:gd name="connsiteY0" fmla="*/ 477780 h 1249329"/>
                  <a:gd name="connsiteX1" fmla="*/ 586343 w 1724252"/>
                  <a:gd name="connsiteY1" fmla="*/ 10852 h 1249329"/>
                  <a:gd name="connsiteX2" fmla="*/ 917083 w 1724252"/>
                  <a:gd name="connsiteY2" fmla="*/ 176222 h 1249329"/>
                  <a:gd name="connsiteX3" fmla="*/ 829534 w 1724252"/>
                  <a:gd name="connsiteY3" fmla="*/ 487507 h 1249329"/>
                  <a:gd name="connsiteX4" fmla="*/ 965721 w 1724252"/>
                  <a:gd name="connsiteY4" fmla="*/ 555601 h 1249329"/>
                  <a:gd name="connsiteX5" fmla="*/ 1111636 w 1724252"/>
                  <a:gd name="connsiteY5" fmla="*/ 380503 h 1249329"/>
                  <a:gd name="connsiteX6" fmla="*/ 1413194 w 1724252"/>
                  <a:gd name="connsiteY6" fmla="*/ 526418 h 1249329"/>
                  <a:gd name="connsiteX7" fmla="*/ 1286734 w 1724252"/>
                  <a:gd name="connsiteY7" fmla="*/ 720971 h 1249329"/>
                  <a:gd name="connsiteX8" fmla="*/ 1131092 w 1724252"/>
                  <a:gd name="connsiteY8" fmla="*/ 740426 h 1249329"/>
                  <a:gd name="connsiteX9" fmla="*/ 965721 w 1724252"/>
                  <a:gd name="connsiteY9" fmla="*/ 886341 h 1249329"/>
                  <a:gd name="connsiteX10" fmla="*/ 1053270 w 1724252"/>
                  <a:gd name="connsiteY10" fmla="*/ 1003073 h 1249329"/>
                  <a:gd name="connsiteX11" fmla="*/ 1208913 w 1724252"/>
                  <a:gd name="connsiteY11" fmla="*/ 983618 h 1249329"/>
                  <a:gd name="connsiteX12" fmla="*/ 1413194 w 1724252"/>
                  <a:gd name="connsiteY12" fmla="*/ 934980 h 1249329"/>
                  <a:gd name="connsiteX13" fmla="*/ 1695296 w 1724252"/>
                  <a:gd name="connsiteY13" fmla="*/ 1022528 h 1249329"/>
                  <a:gd name="connsiteX14" fmla="*/ 1695296 w 1724252"/>
                  <a:gd name="connsiteY14" fmla="*/ 1100350 h 1249329"/>
                  <a:gd name="connsiteX15" fmla="*/ 1520198 w 1724252"/>
                  <a:gd name="connsiteY15" fmla="*/ 1158716 h 1249329"/>
                  <a:gd name="connsiteX16" fmla="*/ 1315917 w 1724252"/>
                  <a:gd name="connsiteY16" fmla="*/ 1158716 h 1249329"/>
                  <a:gd name="connsiteX17" fmla="*/ 1004632 w 1724252"/>
                  <a:gd name="connsiteY17" fmla="*/ 1246265 h 1249329"/>
                  <a:gd name="connsiteX18" fmla="*/ 955994 w 1724252"/>
                  <a:gd name="connsiteY18" fmla="*/ 1032256 h 1249329"/>
                  <a:gd name="connsiteX19" fmla="*/ 800351 w 1724252"/>
                  <a:gd name="connsiteY19" fmla="*/ 905797 h 1249329"/>
                  <a:gd name="connsiteX20" fmla="*/ 489066 w 1724252"/>
                  <a:gd name="connsiteY20" fmla="*/ 1022528 h 1249329"/>
                  <a:gd name="connsiteX21" fmla="*/ 401517 w 1724252"/>
                  <a:gd name="connsiteY21" fmla="*/ 1003073 h 1249329"/>
                  <a:gd name="connsiteX22" fmla="*/ 391790 w 1724252"/>
                  <a:gd name="connsiteY22" fmla="*/ 905797 h 1249329"/>
                  <a:gd name="connsiteX23" fmla="*/ 566887 w 1724252"/>
                  <a:gd name="connsiteY23" fmla="*/ 750154 h 1249329"/>
                  <a:gd name="connsiteX24" fmla="*/ 566887 w 1724252"/>
                  <a:gd name="connsiteY24" fmla="*/ 555601 h 1249329"/>
                  <a:gd name="connsiteX25" fmla="*/ 479338 w 1724252"/>
                  <a:gd name="connsiteY25" fmla="*/ 555601 h 1249329"/>
                  <a:gd name="connsiteX26" fmla="*/ 70777 w 1724252"/>
                  <a:gd name="connsiteY26" fmla="*/ 643150 h 1249329"/>
                  <a:gd name="connsiteX27" fmla="*/ 2683 w 1724252"/>
                  <a:gd name="connsiteY27" fmla="*/ 506962 h 1249329"/>
                  <a:gd name="connsiteX28" fmla="*/ 22138 w 1724252"/>
                  <a:gd name="connsiteY28" fmla="*/ 361048 h 1249329"/>
                  <a:gd name="connsiteX29" fmla="*/ 99960 w 1724252"/>
                  <a:gd name="connsiteY29" fmla="*/ 331865 h 1249329"/>
                  <a:gd name="connsiteX30" fmla="*/ 275058 w 1724252"/>
                  <a:gd name="connsiteY30" fmla="*/ 419414 h 1249329"/>
                  <a:gd name="connsiteX31" fmla="*/ 382062 w 1724252"/>
                  <a:gd name="connsiteY31" fmla="*/ 477780 h 1249329"/>
                  <a:gd name="connsiteX0" fmla="*/ 403654 w 1724252"/>
                  <a:gd name="connsiteY0" fmla="*/ 305220 h 1241555"/>
                  <a:gd name="connsiteX1" fmla="*/ 586343 w 1724252"/>
                  <a:gd name="connsiteY1" fmla="*/ 3078 h 1241555"/>
                  <a:gd name="connsiteX2" fmla="*/ 917083 w 1724252"/>
                  <a:gd name="connsiteY2" fmla="*/ 168448 h 1241555"/>
                  <a:gd name="connsiteX3" fmla="*/ 829534 w 1724252"/>
                  <a:gd name="connsiteY3" fmla="*/ 479733 h 1241555"/>
                  <a:gd name="connsiteX4" fmla="*/ 965721 w 1724252"/>
                  <a:gd name="connsiteY4" fmla="*/ 547827 h 1241555"/>
                  <a:gd name="connsiteX5" fmla="*/ 1111636 w 1724252"/>
                  <a:gd name="connsiteY5" fmla="*/ 372729 h 1241555"/>
                  <a:gd name="connsiteX6" fmla="*/ 1413194 w 1724252"/>
                  <a:gd name="connsiteY6" fmla="*/ 518644 h 1241555"/>
                  <a:gd name="connsiteX7" fmla="*/ 1286734 w 1724252"/>
                  <a:gd name="connsiteY7" fmla="*/ 713197 h 1241555"/>
                  <a:gd name="connsiteX8" fmla="*/ 1131092 w 1724252"/>
                  <a:gd name="connsiteY8" fmla="*/ 732652 h 1241555"/>
                  <a:gd name="connsiteX9" fmla="*/ 965721 w 1724252"/>
                  <a:gd name="connsiteY9" fmla="*/ 878567 h 1241555"/>
                  <a:gd name="connsiteX10" fmla="*/ 1053270 w 1724252"/>
                  <a:gd name="connsiteY10" fmla="*/ 995299 h 1241555"/>
                  <a:gd name="connsiteX11" fmla="*/ 1208913 w 1724252"/>
                  <a:gd name="connsiteY11" fmla="*/ 975844 h 1241555"/>
                  <a:gd name="connsiteX12" fmla="*/ 1413194 w 1724252"/>
                  <a:gd name="connsiteY12" fmla="*/ 927206 h 1241555"/>
                  <a:gd name="connsiteX13" fmla="*/ 1695296 w 1724252"/>
                  <a:gd name="connsiteY13" fmla="*/ 1014754 h 1241555"/>
                  <a:gd name="connsiteX14" fmla="*/ 1695296 w 1724252"/>
                  <a:gd name="connsiteY14" fmla="*/ 1092576 h 1241555"/>
                  <a:gd name="connsiteX15" fmla="*/ 1520198 w 1724252"/>
                  <a:gd name="connsiteY15" fmla="*/ 1150942 h 1241555"/>
                  <a:gd name="connsiteX16" fmla="*/ 1315917 w 1724252"/>
                  <a:gd name="connsiteY16" fmla="*/ 1150942 h 1241555"/>
                  <a:gd name="connsiteX17" fmla="*/ 1004632 w 1724252"/>
                  <a:gd name="connsiteY17" fmla="*/ 1238491 h 1241555"/>
                  <a:gd name="connsiteX18" fmla="*/ 955994 w 1724252"/>
                  <a:gd name="connsiteY18" fmla="*/ 1024482 h 1241555"/>
                  <a:gd name="connsiteX19" fmla="*/ 800351 w 1724252"/>
                  <a:gd name="connsiteY19" fmla="*/ 898023 h 1241555"/>
                  <a:gd name="connsiteX20" fmla="*/ 489066 w 1724252"/>
                  <a:gd name="connsiteY20" fmla="*/ 1014754 h 1241555"/>
                  <a:gd name="connsiteX21" fmla="*/ 401517 w 1724252"/>
                  <a:gd name="connsiteY21" fmla="*/ 995299 h 1241555"/>
                  <a:gd name="connsiteX22" fmla="*/ 391790 w 1724252"/>
                  <a:gd name="connsiteY22" fmla="*/ 898023 h 1241555"/>
                  <a:gd name="connsiteX23" fmla="*/ 566887 w 1724252"/>
                  <a:gd name="connsiteY23" fmla="*/ 742380 h 1241555"/>
                  <a:gd name="connsiteX24" fmla="*/ 566887 w 1724252"/>
                  <a:gd name="connsiteY24" fmla="*/ 547827 h 1241555"/>
                  <a:gd name="connsiteX25" fmla="*/ 479338 w 1724252"/>
                  <a:gd name="connsiteY25" fmla="*/ 547827 h 1241555"/>
                  <a:gd name="connsiteX26" fmla="*/ 70777 w 1724252"/>
                  <a:gd name="connsiteY26" fmla="*/ 635376 h 1241555"/>
                  <a:gd name="connsiteX27" fmla="*/ 2683 w 1724252"/>
                  <a:gd name="connsiteY27" fmla="*/ 499188 h 1241555"/>
                  <a:gd name="connsiteX28" fmla="*/ 22138 w 1724252"/>
                  <a:gd name="connsiteY28" fmla="*/ 353274 h 1241555"/>
                  <a:gd name="connsiteX29" fmla="*/ 99960 w 1724252"/>
                  <a:gd name="connsiteY29" fmla="*/ 324091 h 1241555"/>
                  <a:gd name="connsiteX30" fmla="*/ 275058 w 1724252"/>
                  <a:gd name="connsiteY30" fmla="*/ 411640 h 1241555"/>
                  <a:gd name="connsiteX31" fmla="*/ 403654 w 1724252"/>
                  <a:gd name="connsiteY31" fmla="*/ 305220 h 12415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724252" h="1241555">
                    <a:moveTo>
                      <a:pt x="403654" y="305220"/>
                    </a:moveTo>
                    <a:cubicBezTo>
                      <a:pt x="455535" y="237126"/>
                      <a:pt x="500772" y="25873"/>
                      <a:pt x="586343" y="3078"/>
                    </a:cubicBezTo>
                    <a:cubicBezTo>
                      <a:pt x="671914" y="-19717"/>
                      <a:pt x="876551" y="89005"/>
                      <a:pt x="917083" y="168448"/>
                    </a:cubicBezTo>
                    <a:cubicBezTo>
                      <a:pt x="957615" y="247891"/>
                      <a:pt x="821428" y="416503"/>
                      <a:pt x="829534" y="479733"/>
                    </a:cubicBezTo>
                    <a:cubicBezTo>
                      <a:pt x="837640" y="542963"/>
                      <a:pt x="918704" y="565661"/>
                      <a:pt x="965721" y="547827"/>
                    </a:cubicBezTo>
                    <a:cubicBezTo>
                      <a:pt x="1012738" y="529993"/>
                      <a:pt x="1037057" y="377593"/>
                      <a:pt x="1111636" y="372729"/>
                    </a:cubicBezTo>
                    <a:cubicBezTo>
                      <a:pt x="1186215" y="367865"/>
                      <a:pt x="1384011" y="461899"/>
                      <a:pt x="1413194" y="518644"/>
                    </a:cubicBezTo>
                    <a:cubicBezTo>
                      <a:pt x="1442377" y="575389"/>
                      <a:pt x="1333751" y="677529"/>
                      <a:pt x="1286734" y="713197"/>
                    </a:cubicBezTo>
                    <a:cubicBezTo>
                      <a:pt x="1239717" y="748865"/>
                      <a:pt x="1184594" y="705090"/>
                      <a:pt x="1131092" y="732652"/>
                    </a:cubicBezTo>
                    <a:cubicBezTo>
                      <a:pt x="1077590" y="760214"/>
                      <a:pt x="978691" y="834793"/>
                      <a:pt x="965721" y="878567"/>
                    </a:cubicBezTo>
                    <a:cubicBezTo>
                      <a:pt x="952751" y="922341"/>
                      <a:pt x="1012738" y="979086"/>
                      <a:pt x="1053270" y="995299"/>
                    </a:cubicBezTo>
                    <a:cubicBezTo>
                      <a:pt x="1093802" y="1011512"/>
                      <a:pt x="1148926" y="987193"/>
                      <a:pt x="1208913" y="975844"/>
                    </a:cubicBezTo>
                    <a:cubicBezTo>
                      <a:pt x="1268900" y="964495"/>
                      <a:pt x="1332130" y="920721"/>
                      <a:pt x="1413194" y="927206"/>
                    </a:cubicBezTo>
                    <a:cubicBezTo>
                      <a:pt x="1494258" y="933691"/>
                      <a:pt x="1648279" y="987192"/>
                      <a:pt x="1695296" y="1014754"/>
                    </a:cubicBezTo>
                    <a:cubicBezTo>
                      <a:pt x="1742313" y="1042316"/>
                      <a:pt x="1724479" y="1069878"/>
                      <a:pt x="1695296" y="1092576"/>
                    </a:cubicBezTo>
                    <a:cubicBezTo>
                      <a:pt x="1666113" y="1115274"/>
                      <a:pt x="1583428" y="1141214"/>
                      <a:pt x="1520198" y="1150942"/>
                    </a:cubicBezTo>
                    <a:cubicBezTo>
                      <a:pt x="1456968" y="1160670"/>
                      <a:pt x="1401845" y="1136351"/>
                      <a:pt x="1315917" y="1150942"/>
                    </a:cubicBezTo>
                    <a:cubicBezTo>
                      <a:pt x="1229989" y="1165534"/>
                      <a:pt x="1064619" y="1259568"/>
                      <a:pt x="1004632" y="1238491"/>
                    </a:cubicBezTo>
                    <a:cubicBezTo>
                      <a:pt x="944645" y="1217414"/>
                      <a:pt x="990041" y="1081227"/>
                      <a:pt x="955994" y="1024482"/>
                    </a:cubicBezTo>
                    <a:cubicBezTo>
                      <a:pt x="921947" y="967737"/>
                      <a:pt x="878172" y="899644"/>
                      <a:pt x="800351" y="898023"/>
                    </a:cubicBezTo>
                    <a:cubicBezTo>
                      <a:pt x="722530" y="896402"/>
                      <a:pt x="555538" y="998541"/>
                      <a:pt x="489066" y="1014754"/>
                    </a:cubicBezTo>
                    <a:cubicBezTo>
                      <a:pt x="422594" y="1030967"/>
                      <a:pt x="417730" y="1014754"/>
                      <a:pt x="401517" y="995299"/>
                    </a:cubicBezTo>
                    <a:cubicBezTo>
                      <a:pt x="385304" y="975844"/>
                      <a:pt x="364228" y="940176"/>
                      <a:pt x="391790" y="898023"/>
                    </a:cubicBezTo>
                    <a:cubicBezTo>
                      <a:pt x="419352" y="855870"/>
                      <a:pt x="537704" y="800746"/>
                      <a:pt x="566887" y="742380"/>
                    </a:cubicBezTo>
                    <a:cubicBezTo>
                      <a:pt x="596070" y="684014"/>
                      <a:pt x="581478" y="580252"/>
                      <a:pt x="566887" y="547827"/>
                    </a:cubicBezTo>
                    <a:cubicBezTo>
                      <a:pt x="552296" y="515402"/>
                      <a:pt x="562023" y="533236"/>
                      <a:pt x="479338" y="547827"/>
                    </a:cubicBezTo>
                    <a:cubicBezTo>
                      <a:pt x="396653" y="562418"/>
                      <a:pt x="150220" y="643483"/>
                      <a:pt x="70777" y="635376"/>
                    </a:cubicBezTo>
                    <a:cubicBezTo>
                      <a:pt x="-8666" y="627269"/>
                      <a:pt x="10789" y="546205"/>
                      <a:pt x="2683" y="499188"/>
                    </a:cubicBezTo>
                    <a:cubicBezTo>
                      <a:pt x="-5423" y="452171"/>
                      <a:pt x="5925" y="382457"/>
                      <a:pt x="22138" y="353274"/>
                    </a:cubicBezTo>
                    <a:cubicBezTo>
                      <a:pt x="38351" y="324091"/>
                      <a:pt x="57807" y="314363"/>
                      <a:pt x="99960" y="324091"/>
                    </a:cubicBezTo>
                    <a:cubicBezTo>
                      <a:pt x="142113" y="333819"/>
                      <a:pt x="224442" y="414785"/>
                      <a:pt x="275058" y="411640"/>
                    </a:cubicBezTo>
                    <a:cubicBezTo>
                      <a:pt x="325674" y="408495"/>
                      <a:pt x="351773" y="373314"/>
                      <a:pt x="403654" y="30522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22C5CC6-6613-43E2-9292-CD8C2423C16E}"/>
                  </a:ext>
                </a:extLst>
              </p:cNvPr>
              <p:cNvSpPr txBox="1"/>
              <p:nvPr/>
            </p:nvSpPr>
            <p:spPr>
              <a:xfrm>
                <a:off x="8322128" y="1729138"/>
                <a:ext cx="1085137" cy="8642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800" dirty="0"/>
                  <a:t>Complex </a:t>
                </a:r>
              </a:p>
              <a:p>
                <a:r>
                  <a:rPr lang="en-US" sz="1800" dirty="0"/>
                  <a:t>organic </a:t>
                </a:r>
              </a:p>
              <a:p>
                <a:r>
                  <a:rPr lang="en-US" sz="1800" dirty="0"/>
                  <a:t>matters</a:t>
                </a:r>
              </a:p>
            </p:txBody>
          </p:sp>
          <p:sp>
            <p:nvSpPr>
              <p:cNvPr id="30" name="Arrow: Right 29">
                <a:extLst>
                  <a:ext uri="{FF2B5EF4-FFF2-40B4-BE49-F238E27FC236}">
                    <a16:creationId xmlns:a16="http://schemas.microsoft.com/office/drawing/2014/main" id="{71EEADA2-3C8C-4B48-81D5-ED702F123646}"/>
                  </a:ext>
                </a:extLst>
              </p:cNvPr>
              <p:cNvSpPr/>
              <p:nvPr/>
            </p:nvSpPr>
            <p:spPr>
              <a:xfrm>
                <a:off x="10603006" y="2066447"/>
                <a:ext cx="1813659" cy="288449"/>
              </a:xfrm>
              <a:prstGeom prst="rightArrow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887BB238-97F5-4DB6-9567-F84698645218}"/>
                  </a:ext>
                </a:extLst>
              </p:cNvPr>
              <p:cNvSpPr/>
              <p:nvPr/>
            </p:nvSpPr>
            <p:spPr>
              <a:xfrm>
                <a:off x="12650525" y="1799215"/>
                <a:ext cx="237817" cy="237817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E116359A-0E23-4D92-AA1B-A8464B078756}"/>
                  </a:ext>
                </a:extLst>
              </p:cNvPr>
              <p:cNvSpPr/>
              <p:nvPr/>
            </p:nvSpPr>
            <p:spPr>
              <a:xfrm>
                <a:off x="12516463" y="2161272"/>
                <a:ext cx="237817" cy="237817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AE009ACE-00F2-41B2-BA3F-1C4DEB6582E4}"/>
                  </a:ext>
                </a:extLst>
              </p:cNvPr>
              <p:cNvSpPr/>
              <p:nvPr/>
            </p:nvSpPr>
            <p:spPr>
              <a:xfrm>
                <a:off x="13007251" y="1971615"/>
                <a:ext cx="237817" cy="237817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C9DF7464-082F-4C8B-9CA1-E440D381A73A}"/>
                  </a:ext>
                </a:extLst>
              </p:cNvPr>
              <p:cNvSpPr/>
              <p:nvPr/>
            </p:nvSpPr>
            <p:spPr>
              <a:xfrm>
                <a:off x="12957568" y="2336533"/>
                <a:ext cx="237817" cy="237817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/>
              </a:p>
            </p:txBody>
          </p:sp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B3C67064-76F7-470B-9782-7F4CF9DD5A43}"/>
                  </a:ext>
                </a:extLst>
              </p:cNvPr>
              <p:cNvGrpSpPr/>
              <p:nvPr/>
            </p:nvGrpSpPr>
            <p:grpSpPr>
              <a:xfrm>
                <a:off x="10872646" y="1432538"/>
                <a:ext cx="1079173" cy="1242587"/>
                <a:chOff x="4679467" y="1490064"/>
                <a:chExt cx="1368415" cy="1575627"/>
              </a:xfrm>
            </p:grpSpPr>
            <p:pic>
              <p:nvPicPr>
                <p:cNvPr id="57" name="Picture 8" descr="Related image">
                  <a:extLst>
                    <a:ext uri="{FF2B5EF4-FFF2-40B4-BE49-F238E27FC236}">
                      <a16:creationId xmlns:a16="http://schemas.microsoft.com/office/drawing/2014/main" id="{EA0253A4-DA08-4431-A913-D4897AFA3E9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5255450">
                  <a:off x="4840745" y="1490064"/>
                  <a:ext cx="1125430" cy="112543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58" name="Freeform: Shape 57">
                  <a:extLst>
                    <a:ext uri="{FF2B5EF4-FFF2-40B4-BE49-F238E27FC236}">
                      <a16:creationId xmlns:a16="http://schemas.microsoft.com/office/drawing/2014/main" id="{EBED27C9-E92A-4880-B3F4-1683F0501968}"/>
                    </a:ext>
                  </a:extLst>
                </p:cNvPr>
                <p:cNvSpPr/>
                <p:nvPr/>
              </p:nvSpPr>
              <p:spPr>
                <a:xfrm rot="19956198">
                  <a:off x="5717354" y="2177138"/>
                  <a:ext cx="330528" cy="459936"/>
                </a:xfrm>
                <a:custGeom>
                  <a:avLst/>
                  <a:gdLst>
                    <a:gd name="connsiteX0" fmla="*/ 4335 w 468400"/>
                    <a:gd name="connsiteY0" fmla="*/ 350196 h 651788"/>
                    <a:gd name="connsiteX1" fmla="*/ 33518 w 468400"/>
                    <a:gd name="connsiteY1" fmla="*/ 651753 h 651788"/>
                    <a:gd name="connsiteX2" fmla="*/ 179433 w 468400"/>
                    <a:gd name="connsiteY2" fmla="*/ 369651 h 651788"/>
                    <a:gd name="connsiteX3" fmla="*/ 296165 w 468400"/>
                    <a:gd name="connsiteY3" fmla="*/ 262647 h 651788"/>
                    <a:gd name="connsiteX4" fmla="*/ 432352 w 468400"/>
                    <a:gd name="connsiteY4" fmla="*/ 418289 h 651788"/>
                    <a:gd name="connsiteX5" fmla="*/ 461535 w 468400"/>
                    <a:gd name="connsiteY5" fmla="*/ 165370 h 651788"/>
                    <a:gd name="connsiteX6" fmla="*/ 325348 w 468400"/>
                    <a:gd name="connsiteY6" fmla="*/ 0 h 651788"/>
                    <a:gd name="connsiteX7" fmla="*/ 101612 w 468400"/>
                    <a:gd name="connsiteY7" fmla="*/ 165370 h 651788"/>
                    <a:gd name="connsiteX8" fmla="*/ 4335 w 468400"/>
                    <a:gd name="connsiteY8" fmla="*/ 350196 h 6517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68400" h="651788">
                      <a:moveTo>
                        <a:pt x="4335" y="350196"/>
                      </a:moveTo>
                      <a:cubicBezTo>
                        <a:pt x="-7014" y="431260"/>
                        <a:pt x="4335" y="648511"/>
                        <a:pt x="33518" y="651753"/>
                      </a:cubicBezTo>
                      <a:cubicBezTo>
                        <a:pt x="62701" y="654996"/>
                        <a:pt x="135659" y="434502"/>
                        <a:pt x="179433" y="369651"/>
                      </a:cubicBezTo>
                      <a:cubicBezTo>
                        <a:pt x="223207" y="304800"/>
                        <a:pt x="254012" y="254541"/>
                        <a:pt x="296165" y="262647"/>
                      </a:cubicBezTo>
                      <a:cubicBezTo>
                        <a:pt x="338318" y="270753"/>
                        <a:pt x="404790" y="434502"/>
                        <a:pt x="432352" y="418289"/>
                      </a:cubicBezTo>
                      <a:cubicBezTo>
                        <a:pt x="459914" y="402076"/>
                        <a:pt x="479369" y="235085"/>
                        <a:pt x="461535" y="165370"/>
                      </a:cubicBezTo>
                      <a:cubicBezTo>
                        <a:pt x="443701" y="95655"/>
                        <a:pt x="385335" y="0"/>
                        <a:pt x="325348" y="0"/>
                      </a:cubicBezTo>
                      <a:cubicBezTo>
                        <a:pt x="265361" y="0"/>
                        <a:pt x="156736" y="105383"/>
                        <a:pt x="101612" y="165370"/>
                      </a:cubicBezTo>
                      <a:cubicBezTo>
                        <a:pt x="46488" y="225357"/>
                        <a:pt x="15684" y="269132"/>
                        <a:pt x="4335" y="350196"/>
                      </a:cubicBezTo>
                      <a:close/>
                    </a:path>
                  </a:pathLst>
                </a:custGeom>
                <a:solidFill>
                  <a:schemeClr val="tx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59" name="Freeform: Shape 58">
                  <a:extLst>
                    <a:ext uri="{FF2B5EF4-FFF2-40B4-BE49-F238E27FC236}">
                      <a16:creationId xmlns:a16="http://schemas.microsoft.com/office/drawing/2014/main" id="{35EF0729-A44B-4AC7-8D51-15C6F798AA87}"/>
                    </a:ext>
                  </a:extLst>
                </p:cNvPr>
                <p:cNvSpPr/>
                <p:nvPr/>
              </p:nvSpPr>
              <p:spPr>
                <a:xfrm rot="1664950">
                  <a:off x="4679467" y="2234055"/>
                  <a:ext cx="302442" cy="487924"/>
                </a:xfrm>
                <a:custGeom>
                  <a:avLst/>
                  <a:gdLst>
                    <a:gd name="connsiteX0" fmla="*/ 4335 w 468400"/>
                    <a:gd name="connsiteY0" fmla="*/ 350196 h 651788"/>
                    <a:gd name="connsiteX1" fmla="*/ 33518 w 468400"/>
                    <a:gd name="connsiteY1" fmla="*/ 651753 h 651788"/>
                    <a:gd name="connsiteX2" fmla="*/ 179433 w 468400"/>
                    <a:gd name="connsiteY2" fmla="*/ 369651 h 651788"/>
                    <a:gd name="connsiteX3" fmla="*/ 296165 w 468400"/>
                    <a:gd name="connsiteY3" fmla="*/ 262647 h 651788"/>
                    <a:gd name="connsiteX4" fmla="*/ 432352 w 468400"/>
                    <a:gd name="connsiteY4" fmla="*/ 418289 h 651788"/>
                    <a:gd name="connsiteX5" fmla="*/ 461535 w 468400"/>
                    <a:gd name="connsiteY5" fmla="*/ 165370 h 651788"/>
                    <a:gd name="connsiteX6" fmla="*/ 325348 w 468400"/>
                    <a:gd name="connsiteY6" fmla="*/ 0 h 651788"/>
                    <a:gd name="connsiteX7" fmla="*/ 101612 w 468400"/>
                    <a:gd name="connsiteY7" fmla="*/ 165370 h 651788"/>
                    <a:gd name="connsiteX8" fmla="*/ 4335 w 468400"/>
                    <a:gd name="connsiteY8" fmla="*/ 350196 h 6517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68400" h="651788">
                      <a:moveTo>
                        <a:pt x="4335" y="350196"/>
                      </a:moveTo>
                      <a:cubicBezTo>
                        <a:pt x="-7014" y="431260"/>
                        <a:pt x="4335" y="648511"/>
                        <a:pt x="33518" y="651753"/>
                      </a:cubicBezTo>
                      <a:cubicBezTo>
                        <a:pt x="62701" y="654996"/>
                        <a:pt x="135659" y="434502"/>
                        <a:pt x="179433" y="369651"/>
                      </a:cubicBezTo>
                      <a:cubicBezTo>
                        <a:pt x="223207" y="304800"/>
                        <a:pt x="254012" y="254541"/>
                        <a:pt x="296165" y="262647"/>
                      </a:cubicBezTo>
                      <a:cubicBezTo>
                        <a:pt x="338318" y="270753"/>
                        <a:pt x="404790" y="434502"/>
                        <a:pt x="432352" y="418289"/>
                      </a:cubicBezTo>
                      <a:cubicBezTo>
                        <a:pt x="459914" y="402076"/>
                        <a:pt x="479369" y="235085"/>
                        <a:pt x="461535" y="165370"/>
                      </a:cubicBezTo>
                      <a:cubicBezTo>
                        <a:pt x="443701" y="95655"/>
                        <a:pt x="385335" y="0"/>
                        <a:pt x="325348" y="0"/>
                      </a:cubicBezTo>
                      <a:cubicBezTo>
                        <a:pt x="265361" y="0"/>
                        <a:pt x="156736" y="105383"/>
                        <a:pt x="101612" y="165370"/>
                      </a:cubicBezTo>
                      <a:cubicBezTo>
                        <a:pt x="46488" y="225357"/>
                        <a:pt x="15684" y="269132"/>
                        <a:pt x="4335" y="350196"/>
                      </a:cubicBezTo>
                      <a:close/>
                    </a:path>
                  </a:pathLst>
                </a:custGeom>
                <a:solidFill>
                  <a:schemeClr val="tx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60" name="Freeform: Shape 59">
                  <a:extLst>
                    <a:ext uri="{FF2B5EF4-FFF2-40B4-BE49-F238E27FC236}">
                      <a16:creationId xmlns:a16="http://schemas.microsoft.com/office/drawing/2014/main" id="{566A9AD6-9ED8-450B-983F-96A266A12989}"/>
                    </a:ext>
                  </a:extLst>
                </p:cNvPr>
                <p:cNvSpPr/>
                <p:nvPr/>
              </p:nvSpPr>
              <p:spPr>
                <a:xfrm rot="1446437">
                  <a:off x="5115298" y="2523147"/>
                  <a:ext cx="302442" cy="487924"/>
                </a:xfrm>
                <a:custGeom>
                  <a:avLst/>
                  <a:gdLst>
                    <a:gd name="connsiteX0" fmla="*/ 4335 w 468400"/>
                    <a:gd name="connsiteY0" fmla="*/ 350196 h 651788"/>
                    <a:gd name="connsiteX1" fmla="*/ 33518 w 468400"/>
                    <a:gd name="connsiteY1" fmla="*/ 651753 h 651788"/>
                    <a:gd name="connsiteX2" fmla="*/ 179433 w 468400"/>
                    <a:gd name="connsiteY2" fmla="*/ 369651 h 651788"/>
                    <a:gd name="connsiteX3" fmla="*/ 296165 w 468400"/>
                    <a:gd name="connsiteY3" fmla="*/ 262647 h 651788"/>
                    <a:gd name="connsiteX4" fmla="*/ 432352 w 468400"/>
                    <a:gd name="connsiteY4" fmla="*/ 418289 h 651788"/>
                    <a:gd name="connsiteX5" fmla="*/ 461535 w 468400"/>
                    <a:gd name="connsiteY5" fmla="*/ 165370 h 651788"/>
                    <a:gd name="connsiteX6" fmla="*/ 325348 w 468400"/>
                    <a:gd name="connsiteY6" fmla="*/ 0 h 651788"/>
                    <a:gd name="connsiteX7" fmla="*/ 101612 w 468400"/>
                    <a:gd name="connsiteY7" fmla="*/ 165370 h 651788"/>
                    <a:gd name="connsiteX8" fmla="*/ 4335 w 468400"/>
                    <a:gd name="connsiteY8" fmla="*/ 350196 h 6517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68400" h="651788">
                      <a:moveTo>
                        <a:pt x="4335" y="350196"/>
                      </a:moveTo>
                      <a:cubicBezTo>
                        <a:pt x="-7014" y="431260"/>
                        <a:pt x="4335" y="648511"/>
                        <a:pt x="33518" y="651753"/>
                      </a:cubicBezTo>
                      <a:cubicBezTo>
                        <a:pt x="62701" y="654996"/>
                        <a:pt x="135659" y="434502"/>
                        <a:pt x="179433" y="369651"/>
                      </a:cubicBezTo>
                      <a:cubicBezTo>
                        <a:pt x="223207" y="304800"/>
                        <a:pt x="254012" y="254541"/>
                        <a:pt x="296165" y="262647"/>
                      </a:cubicBezTo>
                      <a:cubicBezTo>
                        <a:pt x="338318" y="270753"/>
                        <a:pt x="404790" y="434502"/>
                        <a:pt x="432352" y="418289"/>
                      </a:cubicBezTo>
                      <a:cubicBezTo>
                        <a:pt x="459914" y="402076"/>
                        <a:pt x="479369" y="235085"/>
                        <a:pt x="461535" y="165370"/>
                      </a:cubicBezTo>
                      <a:cubicBezTo>
                        <a:pt x="443701" y="95655"/>
                        <a:pt x="385335" y="0"/>
                        <a:pt x="325348" y="0"/>
                      </a:cubicBezTo>
                      <a:cubicBezTo>
                        <a:pt x="265361" y="0"/>
                        <a:pt x="156736" y="105383"/>
                        <a:pt x="101612" y="165370"/>
                      </a:cubicBezTo>
                      <a:cubicBezTo>
                        <a:pt x="46488" y="225357"/>
                        <a:pt x="15684" y="269132"/>
                        <a:pt x="4335" y="350196"/>
                      </a:cubicBezTo>
                      <a:close/>
                    </a:path>
                  </a:pathLst>
                </a:custGeom>
                <a:solidFill>
                  <a:schemeClr val="tx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61" name="Freeform: Shape 60">
                  <a:extLst>
                    <a:ext uri="{FF2B5EF4-FFF2-40B4-BE49-F238E27FC236}">
                      <a16:creationId xmlns:a16="http://schemas.microsoft.com/office/drawing/2014/main" id="{C4E40BC4-BF82-4F36-9810-FD25784EBB47}"/>
                    </a:ext>
                  </a:extLst>
                </p:cNvPr>
                <p:cNvSpPr/>
                <p:nvPr/>
              </p:nvSpPr>
              <p:spPr>
                <a:xfrm rot="1446437">
                  <a:off x="5716525" y="2577767"/>
                  <a:ext cx="302442" cy="487924"/>
                </a:xfrm>
                <a:custGeom>
                  <a:avLst/>
                  <a:gdLst>
                    <a:gd name="connsiteX0" fmla="*/ 4335 w 468400"/>
                    <a:gd name="connsiteY0" fmla="*/ 350196 h 651788"/>
                    <a:gd name="connsiteX1" fmla="*/ 33518 w 468400"/>
                    <a:gd name="connsiteY1" fmla="*/ 651753 h 651788"/>
                    <a:gd name="connsiteX2" fmla="*/ 179433 w 468400"/>
                    <a:gd name="connsiteY2" fmla="*/ 369651 h 651788"/>
                    <a:gd name="connsiteX3" fmla="*/ 296165 w 468400"/>
                    <a:gd name="connsiteY3" fmla="*/ 262647 h 651788"/>
                    <a:gd name="connsiteX4" fmla="*/ 432352 w 468400"/>
                    <a:gd name="connsiteY4" fmla="*/ 418289 h 651788"/>
                    <a:gd name="connsiteX5" fmla="*/ 461535 w 468400"/>
                    <a:gd name="connsiteY5" fmla="*/ 165370 h 651788"/>
                    <a:gd name="connsiteX6" fmla="*/ 325348 w 468400"/>
                    <a:gd name="connsiteY6" fmla="*/ 0 h 651788"/>
                    <a:gd name="connsiteX7" fmla="*/ 101612 w 468400"/>
                    <a:gd name="connsiteY7" fmla="*/ 165370 h 651788"/>
                    <a:gd name="connsiteX8" fmla="*/ 4335 w 468400"/>
                    <a:gd name="connsiteY8" fmla="*/ 350196 h 6517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68400" h="651788">
                      <a:moveTo>
                        <a:pt x="4335" y="350196"/>
                      </a:moveTo>
                      <a:cubicBezTo>
                        <a:pt x="-7014" y="431260"/>
                        <a:pt x="4335" y="648511"/>
                        <a:pt x="33518" y="651753"/>
                      </a:cubicBezTo>
                      <a:cubicBezTo>
                        <a:pt x="62701" y="654996"/>
                        <a:pt x="135659" y="434502"/>
                        <a:pt x="179433" y="369651"/>
                      </a:cubicBezTo>
                      <a:cubicBezTo>
                        <a:pt x="223207" y="304800"/>
                        <a:pt x="254012" y="254541"/>
                        <a:pt x="296165" y="262647"/>
                      </a:cubicBezTo>
                      <a:cubicBezTo>
                        <a:pt x="338318" y="270753"/>
                        <a:pt x="404790" y="434502"/>
                        <a:pt x="432352" y="418289"/>
                      </a:cubicBezTo>
                      <a:cubicBezTo>
                        <a:pt x="459914" y="402076"/>
                        <a:pt x="479369" y="235085"/>
                        <a:pt x="461535" y="165370"/>
                      </a:cubicBezTo>
                      <a:cubicBezTo>
                        <a:pt x="443701" y="95655"/>
                        <a:pt x="385335" y="0"/>
                        <a:pt x="325348" y="0"/>
                      </a:cubicBezTo>
                      <a:cubicBezTo>
                        <a:pt x="265361" y="0"/>
                        <a:pt x="156736" y="105383"/>
                        <a:pt x="101612" y="165370"/>
                      </a:cubicBezTo>
                      <a:cubicBezTo>
                        <a:pt x="46488" y="225357"/>
                        <a:pt x="15684" y="269132"/>
                        <a:pt x="4335" y="350196"/>
                      </a:cubicBezTo>
                      <a:close/>
                    </a:path>
                  </a:pathLst>
                </a:custGeom>
                <a:solidFill>
                  <a:schemeClr val="tx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/>
                </a:p>
              </p:txBody>
            </p:sp>
          </p:grpSp>
          <p:sp>
            <p:nvSpPr>
              <p:cNvPr id="36" name="Arrow: Right 35">
                <a:extLst>
                  <a:ext uri="{FF2B5EF4-FFF2-40B4-BE49-F238E27FC236}">
                    <a16:creationId xmlns:a16="http://schemas.microsoft.com/office/drawing/2014/main" id="{43045AEB-AC75-4CA5-BAA1-21DA7EC9BFF7}"/>
                  </a:ext>
                </a:extLst>
              </p:cNvPr>
              <p:cNvSpPr/>
              <p:nvPr/>
            </p:nvSpPr>
            <p:spPr>
              <a:xfrm rot="5400000">
                <a:off x="11914477" y="3424354"/>
                <a:ext cx="1706525" cy="288449"/>
              </a:xfrm>
              <a:prstGeom prst="rightArrow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C0E1918B-0D33-49F4-B013-46DA943B509F}"/>
                  </a:ext>
                </a:extLst>
              </p:cNvPr>
              <p:cNvGrpSpPr/>
              <p:nvPr/>
            </p:nvGrpSpPr>
            <p:grpSpPr>
              <a:xfrm>
                <a:off x="12516463" y="4619729"/>
                <a:ext cx="617325" cy="613780"/>
                <a:chOff x="6667699" y="6427273"/>
                <a:chExt cx="782782" cy="778287"/>
              </a:xfrm>
            </p:grpSpPr>
            <p:sp>
              <p:nvSpPr>
                <p:cNvPr id="53" name="Isosceles Triangle 52">
                  <a:extLst>
                    <a:ext uri="{FF2B5EF4-FFF2-40B4-BE49-F238E27FC236}">
                      <a16:creationId xmlns:a16="http://schemas.microsoft.com/office/drawing/2014/main" id="{D658B0FB-99B8-44B2-B6BE-280209157752}"/>
                    </a:ext>
                  </a:extLst>
                </p:cNvPr>
                <p:cNvSpPr/>
                <p:nvPr/>
              </p:nvSpPr>
              <p:spPr>
                <a:xfrm>
                  <a:off x="6754573" y="6427273"/>
                  <a:ext cx="270563" cy="233244"/>
                </a:xfrm>
                <a:prstGeom prst="triangle">
                  <a:avLst/>
                </a:prstGeom>
                <a:solidFill>
                  <a:schemeClr val="tx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54" name="Diamond 53">
                  <a:extLst>
                    <a:ext uri="{FF2B5EF4-FFF2-40B4-BE49-F238E27FC236}">
                      <a16:creationId xmlns:a16="http://schemas.microsoft.com/office/drawing/2014/main" id="{E3A9E69D-9B8A-465F-BFC4-058AB75C8FB1}"/>
                    </a:ext>
                  </a:extLst>
                </p:cNvPr>
                <p:cNvSpPr/>
                <p:nvPr/>
              </p:nvSpPr>
              <p:spPr>
                <a:xfrm>
                  <a:off x="7057520" y="6947881"/>
                  <a:ext cx="257679" cy="257679"/>
                </a:xfrm>
                <a:prstGeom prst="diamond">
                  <a:avLst/>
                </a:prstGeom>
                <a:solidFill>
                  <a:schemeClr val="tx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55" name="Pentagon 54">
                  <a:extLst>
                    <a:ext uri="{FF2B5EF4-FFF2-40B4-BE49-F238E27FC236}">
                      <a16:creationId xmlns:a16="http://schemas.microsoft.com/office/drawing/2014/main" id="{D8929780-718E-4C89-9066-0B5BCAEBC26F}"/>
                    </a:ext>
                  </a:extLst>
                </p:cNvPr>
                <p:cNvSpPr/>
                <p:nvPr/>
              </p:nvSpPr>
              <p:spPr>
                <a:xfrm>
                  <a:off x="6667699" y="6828213"/>
                  <a:ext cx="270563" cy="257679"/>
                </a:xfrm>
                <a:prstGeom prst="pentagon">
                  <a:avLst/>
                </a:prstGeom>
                <a:solidFill>
                  <a:schemeClr val="tx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56" name="Parallelogram 55">
                  <a:extLst>
                    <a:ext uri="{FF2B5EF4-FFF2-40B4-BE49-F238E27FC236}">
                      <a16:creationId xmlns:a16="http://schemas.microsoft.com/office/drawing/2014/main" id="{76780C81-AB9C-4113-997E-73A4B8CA5ED0}"/>
                    </a:ext>
                  </a:extLst>
                </p:cNvPr>
                <p:cNvSpPr/>
                <p:nvPr/>
              </p:nvSpPr>
              <p:spPr>
                <a:xfrm>
                  <a:off x="7179918" y="6558801"/>
                  <a:ext cx="270563" cy="203431"/>
                </a:xfrm>
                <a:prstGeom prst="parallelogram">
                  <a:avLst/>
                </a:prstGeom>
                <a:solidFill>
                  <a:schemeClr val="tx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</p:grpSp>
          <p:pic>
            <p:nvPicPr>
              <p:cNvPr id="38" name="Picture 30" descr="Related image">
                <a:extLst>
                  <a:ext uri="{FF2B5EF4-FFF2-40B4-BE49-F238E27FC236}">
                    <a16:creationId xmlns:a16="http://schemas.microsoft.com/office/drawing/2014/main" id="{5194F539-5FD3-4E52-BAAC-444240CEBA9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962505" y="3802583"/>
                <a:ext cx="638968" cy="6389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57307BC-B68A-4ECB-A68A-8B7881A434AC}"/>
                  </a:ext>
                </a:extLst>
              </p:cNvPr>
              <p:cNvSpPr txBox="1"/>
              <p:nvPr/>
            </p:nvSpPr>
            <p:spPr>
              <a:xfrm>
                <a:off x="12317987" y="5252144"/>
                <a:ext cx="1061129" cy="6049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800" dirty="0"/>
                  <a:t>Inorganic</a:t>
                </a:r>
              </a:p>
              <a:p>
                <a:pPr algn="ctr"/>
                <a:r>
                  <a:rPr lang="en-US" sz="1800" dirty="0"/>
                  <a:t>minerals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C2ECEBC1-28D7-41A5-A313-026EBC9E2E30}"/>
                  </a:ext>
                </a:extLst>
              </p:cNvPr>
              <p:cNvSpPr txBox="1"/>
              <p:nvPr/>
            </p:nvSpPr>
            <p:spPr>
              <a:xfrm>
                <a:off x="13297371" y="1734321"/>
                <a:ext cx="1381493" cy="8642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800" dirty="0"/>
                  <a:t>Simple organic compounds</a:t>
                </a:r>
              </a:p>
            </p:txBody>
          </p:sp>
          <p:pic>
            <p:nvPicPr>
              <p:cNvPr id="41" name="Picture 20" descr="Related image">
                <a:extLst>
                  <a:ext uri="{FF2B5EF4-FFF2-40B4-BE49-F238E27FC236}">
                    <a16:creationId xmlns:a16="http://schemas.microsoft.com/office/drawing/2014/main" id="{618200AE-E7D2-45D8-8436-0D0A6B86781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788319" y="3928309"/>
                <a:ext cx="1288438" cy="13534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2" name="Arrow: Right 41">
                <a:extLst>
                  <a:ext uri="{FF2B5EF4-FFF2-40B4-BE49-F238E27FC236}">
                    <a16:creationId xmlns:a16="http://schemas.microsoft.com/office/drawing/2014/main" id="{4950597D-747A-4165-993F-DD7454990EE8}"/>
                  </a:ext>
                </a:extLst>
              </p:cNvPr>
              <p:cNvSpPr/>
              <p:nvPr/>
            </p:nvSpPr>
            <p:spPr>
              <a:xfrm rot="12134824">
                <a:off x="10554849" y="4265549"/>
                <a:ext cx="512326" cy="288449"/>
              </a:xfrm>
              <a:prstGeom prst="rightArrow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43" name="Arrow: Right 42">
                <a:extLst>
                  <a:ext uri="{FF2B5EF4-FFF2-40B4-BE49-F238E27FC236}">
                    <a16:creationId xmlns:a16="http://schemas.microsoft.com/office/drawing/2014/main" id="{ECD0CF2A-4802-4742-B60B-0F1175734672}"/>
                  </a:ext>
                </a:extLst>
              </p:cNvPr>
              <p:cNvSpPr/>
              <p:nvPr/>
            </p:nvSpPr>
            <p:spPr>
              <a:xfrm rot="15760757">
                <a:off x="9695106" y="3151649"/>
                <a:ext cx="972034" cy="288449"/>
              </a:xfrm>
              <a:prstGeom prst="rightArrow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pic>
            <p:nvPicPr>
              <p:cNvPr id="44" name="Picture 43">
                <a:extLst>
                  <a:ext uri="{FF2B5EF4-FFF2-40B4-BE49-F238E27FC236}">
                    <a16:creationId xmlns:a16="http://schemas.microsoft.com/office/drawing/2014/main" id="{382382AD-6F09-4BAE-A2BE-07FA04E537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171539" y="2829474"/>
                <a:ext cx="1264828" cy="1274198"/>
              </a:xfrm>
              <a:prstGeom prst="rect">
                <a:avLst/>
              </a:prstGeom>
            </p:spPr>
          </p:pic>
          <p:sp>
            <p:nvSpPr>
              <p:cNvPr id="45" name="Arrow: Right 44">
                <a:extLst>
                  <a:ext uri="{FF2B5EF4-FFF2-40B4-BE49-F238E27FC236}">
                    <a16:creationId xmlns:a16="http://schemas.microsoft.com/office/drawing/2014/main" id="{A14B99B9-FC73-4E93-829F-A5D8ADE782FC}"/>
                  </a:ext>
                </a:extLst>
              </p:cNvPr>
              <p:cNvSpPr/>
              <p:nvPr/>
            </p:nvSpPr>
            <p:spPr>
              <a:xfrm rot="14809359">
                <a:off x="11173873" y="3630584"/>
                <a:ext cx="512326" cy="288449"/>
              </a:xfrm>
              <a:prstGeom prst="rightArrow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46" name="Arrow: Right 45">
                <a:extLst>
                  <a:ext uri="{FF2B5EF4-FFF2-40B4-BE49-F238E27FC236}">
                    <a16:creationId xmlns:a16="http://schemas.microsoft.com/office/drawing/2014/main" id="{F12C29D7-26ED-4F2D-898D-CCDEE705BAEE}"/>
                  </a:ext>
                </a:extLst>
              </p:cNvPr>
              <p:cNvSpPr/>
              <p:nvPr/>
            </p:nvSpPr>
            <p:spPr>
              <a:xfrm rot="18547633">
                <a:off x="10606631" y="3480803"/>
                <a:ext cx="433621" cy="320523"/>
              </a:xfrm>
              <a:prstGeom prst="rightArrow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47" name="Arrow: Right 46">
                <a:extLst>
                  <a:ext uri="{FF2B5EF4-FFF2-40B4-BE49-F238E27FC236}">
                    <a16:creationId xmlns:a16="http://schemas.microsoft.com/office/drawing/2014/main" id="{3E0E2E07-E490-4ACE-B807-A4F523B2FE18}"/>
                  </a:ext>
                </a:extLst>
              </p:cNvPr>
              <p:cNvSpPr/>
              <p:nvPr/>
            </p:nvSpPr>
            <p:spPr>
              <a:xfrm rot="12975352">
                <a:off x="10242617" y="2578475"/>
                <a:ext cx="776356" cy="325236"/>
              </a:xfrm>
              <a:prstGeom prst="rightArrow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48" name="Arrow: Right 47">
                <a:extLst>
                  <a:ext uri="{FF2B5EF4-FFF2-40B4-BE49-F238E27FC236}">
                    <a16:creationId xmlns:a16="http://schemas.microsoft.com/office/drawing/2014/main" id="{699AFC84-D726-465C-A98E-C614CD08CCC5}"/>
                  </a:ext>
                </a:extLst>
              </p:cNvPr>
              <p:cNvSpPr/>
              <p:nvPr/>
            </p:nvSpPr>
            <p:spPr>
              <a:xfrm rot="10639534">
                <a:off x="11744231" y="4819503"/>
                <a:ext cx="686744" cy="350982"/>
              </a:xfrm>
              <a:prstGeom prst="rightArrow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pic>
            <p:nvPicPr>
              <p:cNvPr id="49" name="Picture 18" descr="Image result for human icon">
                <a:extLst>
                  <a:ext uri="{FF2B5EF4-FFF2-40B4-BE49-F238E27FC236}">
                    <a16:creationId xmlns:a16="http://schemas.microsoft.com/office/drawing/2014/main" id="{8B06AB33-3E7A-4A7F-84A4-10B3621C0F1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946388" y="2847903"/>
                <a:ext cx="609239" cy="60923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ACB5595F-DEAE-42F5-A0C9-4D5AF153B0FD}"/>
                  </a:ext>
                </a:extLst>
              </p:cNvPr>
              <p:cNvGrpSpPr/>
              <p:nvPr/>
            </p:nvGrpSpPr>
            <p:grpSpPr>
              <a:xfrm>
                <a:off x="9565794" y="2795443"/>
                <a:ext cx="1235090" cy="2050079"/>
                <a:chOff x="9565794" y="2795443"/>
                <a:chExt cx="1235090" cy="2050079"/>
              </a:xfrm>
            </p:grpSpPr>
            <p:sp>
              <p:nvSpPr>
                <p:cNvPr id="51" name="Arrow: Right 50">
                  <a:extLst>
                    <a:ext uri="{FF2B5EF4-FFF2-40B4-BE49-F238E27FC236}">
                      <a16:creationId xmlns:a16="http://schemas.microsoft.com/office/drawing/2014/main" id="{AA56317E-0EB3-471D-ABD2-AF1A0723B635}"/>
                    </a:ext>
                  </a:extLst>
                </p:cNvPr>
                <p:cNvSpPr/>
                <p:nvPr/>
              </p:nvSpPr>
              <p:spPr>
                <a:xfrm rot="16200000">
                  <a:off x="8816932" y="3544305"/>
                  <a:ext cx="1773083" cy="275359"/>
                </a:xfrm>
                <a:prstGeom prst="rightArrow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/>
                </a:p>
              </p:txBody>
            </p:sp>
            <p:cxnSp>
              <p:nvCxnSpPr>
                <p:cNvPr id="52" name="Straight Connector 13">
                  <a:extLst>
                    <a:ext uri="{FF2B5EF4-FFF2-40B4-BE49-F238E27FC236}">
                      <a16:creationId xmlns:a16="http://schemas.microsoft.com/office/drawing/2014/main" id="{1DA7376D-B055-4286-8BEB-446DE65DAC6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>
                  <a:off x="9707576" y="4504888"/>
                  <a:ext cx="1093308" cy="340634"/>
                </a:xfrm>
                <a:prstGeom prst="curvedConnector2">
                  <a:avLst/>
                </a:prstGeom>
                <a:ln w="146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26" name="Arrow: Circular 25">
              <a:extLst>
                <a:ext uri="{FF2B5EF4-FFF2-40B4-BE49-F238E27FC236}">
                  <a16:creationId xmlns:a16="http://schemas.microsoft.com/office/drawing/2014/main" id="{BC04554E-692E-4BD0-9F83-8A8974C8FA17}"/>
                </a:ext>
              </a:extLst>
            </p:cNvPr>
            <p:cNvSpPr/>
            <p:nvPr/>
          </p:nvSpPr>
          <p:spPr>
            <a:xfrm rot="21053870" flipH="1">
              <a:off x="2944342" y="1112066"/>
              <a:ext cx="1634023" cy="1634023"/>
            </a:xfrm>
            <a:prstGeom prst="circularArrow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05849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E7D75B2-4DD2-473D-BC5C-F41345C6130D}"/>
              </a:ext>
            </a:extLst>
          </p:cNvPr>
          <p:cNvSpPr txBox="1"/>
          <p:nvPr/>
        </p:nvSpPr>
        <p:spPr>
          <a:xfrm>
            <a:off x="1627499" y="7087543"/>
            <a:ext cx="62953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All reaction rates are fully determinable from:</a:t>
            </a:r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C4A850E7-91E6-4271-86EE-5EAA0B5A45E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01769069"/>
              </p:ext>
            </p:extLst>
          </p:nvPr>
        </p:nvGraphicFramePr>
        <p:xfrm>
          <a:off x="1849556" y="1614643"/>
          <a:ext cx="5772902" cy="9926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869" name="Equation" r:id="rId3" imgW="2806560" imgH="482400" progId="Equation.DSMT4">
                  <p:embed/>
                </p:oleObj>
              </mc:Choice>
              <mc:Fallback>
                <p:oleObj name="Equation" r:id="rId3" imgW="2806560" imgH="482400" progId="Equation.DSMT4">
                  <p:embed/>
                  <p:pic>
                    <p:nvPicPr>
                      <p:cNvPr id="38" name="Object 37">
                        <a:extLst>
                          <a:ext uri="{FF2B5EF4-FFF2-40B4-BE49-F238E27FC236}">
                            <a16:creationId xmlns:a16="http://schemas.microsoft.com/office/drawing/2014/main" id="{AC83F13B-E2A4-499E-8C51-043C1FD0119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849556" y="1614643"/>
                        <a:ext cx="5772902" cy="99262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E42114AE-C018-4FFF-991A-59CB1BD4C73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53042160"/>
              </p:ext>
            </p:extLst>
          </p:nvPr>
        </p:nvGraphicFramePr>
        <p:xfrm>
          <a:off x="1849556" y="4661834"/>
          <a:ext cx="2687637" cy="554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870" name="Equation" r:id="rId5" imgW="1231560" imgH="253800" progId="Equation.DSMT4">
                  <p:embed/>
                </p:oleObj>
              </mc:Choice>
              <mc:Fallback>
                <p:oleObj name="Equation" r:id="rId5" imgW="123156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849556" y="4661834"/>
                        <a:ext cx="2687637" cy="5540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>
            <a:extLst>
              <a:ext uri="{FF2B5EF4-FFF2-40B4-BE49-F238E27FC236}">
                <a16:creationId xmlns:a16="http://schemas.microsoft.com/office/drawing/2014/main" id="{3FD37AAD-2975-438C-868F-81240C3C60F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09239809"/>
              </p:ext>
            </p:extLst>
          </p:nvPr>
        </p:nvGraphicFramePr>
        <p:xfrm>
          <a:off x="7922812" y="7087543"/>
          <a:ext cx="3085866" cy="4616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871" name="Equation" r:id="rId7" imgW="1612800" imgH="241200" progId="Equation.DSMT4">
                  <p:embed/>
                </p:oleObj>
              </mc:Choice>
              <mc:Fallback>
                <p:oleObj name="Equation" r:id="rId7" imgW="161280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922812" y="7087543"/>
                        <a:ext cx="3085866" cy="4616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3CAA14FC-BD0A-4A1D-90AB-E81D43A67C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189094"/>
            <a:ext cx="12801600" cy="1089529"/>
          </a:xfrm>
        </p:spPr>
        <p:txBody>
          <a:bodyPr/>
          <a:lstStyle/>
          <a:p>
            <a:r>
              <a:rPr lang="en-US" dirty="0"/>
              <a:t>Other reaction rates derivable from growth rate through stochiometric relationships</a:t>
            </a: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34005B4B-D065-4AE2-A542-AF5CE91568C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20231922"/>
              </p:ext>
            </p:extLst>
          </p:nvPr>
        </p:nvGraphicFramePr>
        <p:xfrm>
          <a:off x="1849556" y="5373590"/>
          <a:ext cx="2800350" cy="554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872" name="Equation" r:id="rId9" imgW="1282680" imgH="253800" progId="Equation.DSMT4">
                  <p:embed/>
                </p:oleObj>
              </mc:Choice>
              <mc:Fallback>
                <p:oleObj name="Equation" r:id="rId9" imgW="128268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849556" y="5373590"/>
                        <a:ext cx="2800350" cy="5540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6C7FFAE8-37ED-4743-93C4-A07BF02F72D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6125856"/>
              </p:ext>
            </p:extLst>
          </p:nvPr>
        </p:nvGraphicFramePr>
        <p:xfrm>
          <a:off x="1849556" y="5991871"/>
          <a:ext cx="4098925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873" name="Equation" r:id="rId11" imgW="1879560" imgH="279360" progId="Equation.DSMT4">
                  <p:embed/>
                </p:oleObj>
              </mc:Choice>
              <mc:Fallback>
                <p:oleObj name="Equation" r:id="rId11" imgW="1879560" imgH="279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849556" y="5991871"/>
                        <a:ext cx="4098925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Arrow: Curved Right 22">
            <a:extLst>
              <a:ext uri="{FF2B5EF4-FFF2-40B4-BE49-F238E27FC236}">
                <a16:creationId xmlns:a16="http://schemas.microsoft.com/office/drawing/2014/main" id="{37A6E2D7-DA54-4F72-9FB3-BC26D19C1858}"/>
              </a:ext>
            </a:extLst>
          </p:cNvPr>
          <p:cNvSpPr/>
          <p:nvPr/>
        </p:nvSpPr>
        <p:spPr>
          <a:xfrm>
            <a:off x="1115701" y="2110955"/>
            <a:ext cx="511798" cy="3434439"/>
          </a:xfrm>
          <a:prstGeom prst="curvedRightArrow">
            <a:avLst/>
          </a:prstGeom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3C8A08C-36CD-4A00-8C07-681F9921E57D}"/>
              </a:ext>
            </a:extLst>
          </p:cNvPr>
          <p:cNvSpPr/>
          <p:nvPr/>
        </p:nvSpPr>
        <p:spPr>
          <a:xfrm>
            <a:off x="1694015" y="4661834"/>
            <a:ext cx="4662540" cy="2107676"/>
          </a:xfrm>
          <a:prstGeom prst="rect">
            <a:avLst/>
          </a:prstGeom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995AACE-CD21-45D9-904B-CED5CB35CAAF}"/>
              </a:ext>
            </a:extLst>
          </p:cNvPr>
          <p:cNvGrpSpPr/>
          <p:nvPr/>
        </p:nvGrpSpPr>
        <p:grpSpPr>
          <a:xfrm>
            <a:off x="1238865" y="2900743"/>
            <a:ext cx="10096540" cy="1334046"/>
            <a:chOff x="1238865" y="2900743"/>
            <a:chExt cx="10096540" cy="1334046"/>
          </a:xfrm>
        </p:grpSpPr>
        <p:graphicFrame>
          <p:nvGraphicFramePr>
            <p:cNvPr id="21" name="Object 20">
              <a:extLst>
                <a:ext uri="{FF2B5EF4-FFF2-40B4-BE49-F238E27FC236}">
                  <a16:creationId xmlns:a16="http://schemas.microsoft.com/office/drawing/2014/main" id="{2952486C-8DE9-4850-BCEE-45619E4F4A82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390859975"/>
                </p:ext>
              </p:extLst>
            </p:nvPr>
          </p:nvGraphicFramePr>
          <p:xfrm>
            <a:off x="2409164" y="2900743"/>
            <a:ext cx="8926241" cy="133404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7874" name="Equation" r:id="rId13" imgW="3911400" imgH="583920" progId="Equation.DSMT4">
                    <p:embed/>
                  </p:oleObj>
                </mc:Choice>
                <mc:Fallback>
                  <p:oleObj name="Equation" r:id="rId13" imgW="3911400" imgH="583920" progId="Equation.DSMT4">
                    <p:embed/>
                    <p:pic>
                      <p:nvPicPr>
                        <p:cNvPr id="21" name="Object 20">
                          <a:extLst>
                            <a:ext uri="{FF2B5EF4-FFF2-40B4-BE49-F238E27FC236}">
                              <a16:creationId xmlns:a16="http://schemas.microsoft.com/office/drawing/2014/main" id="{FF365886-57B1-4170-BFE9-1B948036CE85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4"/>
                        <a:stretch>
                          <a:fillRect/>
                        </a:stretch>
                      </p:blipFill>
                      <p:spPr>
                        <a:xfrm>
                          <a:off x="2409164" y="2900743"/>
                          <a:ext cx="8926241" cy="1334046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1BA9E995-BE50-4015-8EC1-E5329B4E6C38}"/>
                </a:ext>
              </a:extLst>
            </p:cNvPr>
            <p:cNvCxnSpPr/>
            <p:nvPr/>
          </p:nvCxnSpPr>
          <p:spPr>
            <a:xfrm flipH="1">
              <a:off x="1238865" y="3638933"/>
              <a:ext cx="1047135" cy="0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41600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98EBFCA-D9B5-43F6-B1BD-18F566F916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189094"/>
            <a:ext cx="12801600" cy="1089529"/>
          </a:xfrm>
        </p:spPr>
        <p:txBody>
          <a:bodyPr/>
          <a:lstStyle/>
          <a:p>
            <a:r>
              <a:rPr lang="en-US" dirty="0"/>
              <a:t>High-activity sediments (HA; south) are discriminated from low-activity sediments (LA; north) primarily in the metabolome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745037" y="7331010"/>
            <a:ext cx="37184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48640"/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Graham et al. (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Sci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Total Environ, 2018)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4979378" y="1726664"/>
            <a:ext cx="5401576" cy="3304172"/>
            <a:chOff x="1185078" y="2849947"/>
            <a:chExt cx="6457057" cy="3949815"/>
          </a:xfrm>
        </p:grpSpPr>
        <p:pic>
          <p:nvPicPr>
            <p:cNvPr id="28" name="Picture 27"/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b="49304"/>
            <a:stretch/>
          </p:blipFill>
          <p:spPr>
            <a:xfrm>
              <a:off x="1185078" y="2849947"/>
              <a:ext cx="6457057" cy="3949815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F7E35F1-DACF-1E49-8505-DE86B792909C}"/>
                </a:ext>
              </a:extLst>
            </p:cNvPr>
            <p:cNvSpPr txBox="1"/>
            <p:nvPr/>
          </p:nvSpPr>
          <p:spPr>
            <a:xfrm>
              <a:off x="2355919" y="3588307"/>
              <a:ext cx="2138734" cy="4247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Phylogeny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7A5C543-A72C-A747-A2E6-9CFA1038F5D6}"/>
                </a:ext>
              </a:extLst>
            </p:cNvPr>
            <p:cNvSpPr txBox="1"/>
            <p:nvPr/>
          </p:nvSpPr>
          <p:spPr>
            <a:xfrm>
              <a:off x="5153664" y="3588307"/>
              <a:ext cx="1999577" cy="7571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 err="1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Metagenomic</a:t>
              </a:r>
              <a:r>
                <a:rPr lang="en-US" sz="1800" dirty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functions</a:t>
              </a: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4979377" y="5081026"/>
            <a:ext cx="5390707" cy="3214031"/>
            <a:chOff x="7547153" y="3004889"/>
            <a:chExt cx="6457057" cy="3849806"/>
          </a:xfrm>
        </p:grpSpPr>
        <p:pic>
          <p:nvPicPr>
            <p:cNvPr id="29" name="Picture 28"/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t="50588"/>
            <a:stretch/>
          </p:blipFill>
          <p:spPr>
            <a:xfrm>
              <a:off x="7547153" y="3004889"/>
              <a:ext cx="6457057" cy="3849806"/>
            </a:xfrm>
            <a:prstGeom prst="rect">
              <a:avLst/>
            </a:prstGeom>
          </p:spPr>
        </p:pic>
        <p:sp>
          <p:nvSpPr>
            <p:cNvPr id="24" name="TextBox 23"/>
            <p:cNvSpPr txBox="1"/>
            <p:nvPr/>
          </p:nvSpPr>
          <p:spPr>
            <a:xfrm>
              <a:off x="11963728" y="3114671"/>
              <a:ext cx="1986212" cy="4247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sz="1800" kern="0" dirty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Metabolomics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40F4E89-5164-F94A-B75C-4B4B1923503F}"/>
                </a:ext>
              </a:extLst>
            </p:cNvPr>
            <p:cNvSpPr txBox="1"/>
            <p:nvPr/>
          </p:nvSpPr>
          <p:spPr>
            <a:xfrm>
              <a:off x="8110331" y="3375941"/>
              <a:ext cx="2519159" cy="4247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 err="1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Metaproteomics</a:t>
              </a:r>
              <a:endParaRPr lang="en-US" sz="1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10628968" y="2788353"/>
            <a:ext cx="3834523" cy="4484967"/>
            <a:chOff x="6854284" y="2245021"/>
            <a:chExt cx="4390882" cy="5135700"/>
          </a:xfrm>
        </p:grpSpPr>
        <p:pic>
          <p:nvPicPr>
            <p:cNvPr id="30" name="Picture 29"/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52384"/>
            <a:stretch/>
          </p:blipFill>
          <p:spPr>
            <a:xfrm>
              <a:off x="6854284" y="2245021"/>
              <a:ext cx="4390882" cy="5135700"/>
            </a:xfrm>
            <a:prstGeom prst="rect">
              <a:avLst/>
            </a:prstGeom>
          </p:spPr>
        </p:pic>
        <p:sp>
          <p:nvSpPr>
            <p:cNvPr id="31" name="Rectangle 30"/>
            <p:cNvSpPr/>
            <p:nvPr/>
          </p:nvSpPr>
          <p:spPr>
            <a:xfrm>
              <a:off x="9365056" y="3950502"/>
              <a:ext cx="1486420" cy="88066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dirty="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Nitrogenous classes of compounds</a:t>
              </a:r>
            </a:p>
          </p:txBody>
        </p:sp>
        <p:sp>
          <p:nvSpPr>
            <p:cNvPr id="32" name="Oval 31"/>
            <p:cNvSpPr/>
            <p:nvPr/>
          </p:nvSpPr>
          <p:spPr>
            <a:xfrm>
              <a:off x="9275540" y="5283200"/>
              <a:ext cx="425671" cy="1752600"/>
            </a:xfrm>
            <a:prstGeom prst="ellipse">
              <a:avLst/>
            </a:prstGeom>
            <a:noFill/>
            <a:ln w="28575">
              <a:solidFill>
                <a:schemeClr val="tx2"/>
              </a:solidFill>
              <a:prstDash val="sysDash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cxnSp>
          <p:nvCxnSpPr>
            <p:cNvPr id="33" name="Straight Arrow Connector 32"/>
            <p:cNvCxnSpPr/>
            <p:nvPr/>
          </p:nvCxnSpPr>
          <p:spPr>
            <a:xfrm flipH="1" flipV="1">
              <a:off x="10384076" y="4836663"/>
              <a:ext cx="227683" cy="409512"/>
            </a:xfrm>
            <a:prstGeom prst="straightConnector1">
              <a:avLst/>
            </a:prstGeom>
            <a:ln w="190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Oval 33"/>
            <p:cNvSpPr/>
            <p:nvPr/>
          </p:nvSpPr>
          <p:spPr>
            <a:xfrm>
              <a:off x="10415590" y="5232392"/>
              <a:ext cx="467399" cy="1752600"/>
            </a:xfrm>
            <a:prstGeom prst="ellipse">
              <a:avLst/>
            </a:prstGeom>
            <a:noFill/>
            <a:ln w="28575">
              <a:solidFill>
                <a:schemeClr val="tx2"/>
              </a:solidFill>
              <a:prstDash val="sysDash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cxnSp>
          <p:nvCxnSpPr>
            <p:cNvPr id="35" name="Straight Arrow Connector 34"/>
            <p:cNvCxnSpPr>
              <a:stCxn id="32" idx="0"/>
            </p:cNvCxnSpPr>
            <p:nvPr/>
          </p:nvCxnSpPr>
          <p:spPr>
            <a:xfrm flipV="1">
              <a:off x="9488375" y="4836663"/>
              <a:ext cx="212836" cy="446537"/>
            </a:xfrm>
            <a:prstGeom prst="straightConnector1">
              <a:avLst/>
            </a:prstGeom>
            <a:ln w="190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/>
          <p:cNvGrpSpPr/>
          <p:nvPr/>
        </p:nvGrpSpPr>
        <p:grpSpPr>
          <a:xfrm>
            <a:off x="1126830" y="1993858"/>
            <a:ext cx="3593663" cy="5675706"/>
            <a:chOff x="1220436" y="1760471"/>
            <a:chExt cx="3963119" cy="6259212"/>
          </a:xfrm>
        </p:grpSpPr>
        <p:grpSp>
          <p:nvGrpSpPr>
            <p:cNvPr id="37" name="Group 36"/>
            <p:cNvGrpSpPr/>
            <p:nvPr/>
          </p:nvGrpSpPr>
          <p:grpSpPr>
            <a:xfrm>
              <a:off x="1220436" y="1760471"/>
              <a:ext cx="3963119" cy="6259212"/>
              <a:chOff x="0" y="-1"/>
              <a:chExt cx="4353339" cy="6875509"/>
            </a:xfrm>
          </p:grpSpPr>
          <p:pic>
            <p:nvPicPr>
              <p:cNvPr id="39" name="Picture 38"/>
              <p:cNvPicPr>
                <a:picLocks noChangeAspect="1"/>
              </p:cNvPicPr>
              <p:nvPr/>
            </p:nvPicPr>
            <p:blipFill rotWithShape="1">
              <a:blip r:embed="rId5"/>
              <a:srcRect l="19011" t="8953" r="26421" b="6629"/>
              <a:stretch/>
            </p:blipFill>
            <p:spPr>
              <a:xfrm>
                <a:off x="0" y="-1"/>
                <a:ext cx="4353339" cy="6875509"/>
              </a:xfrm>
              <a:prstGeom prst="rect">
                <a:avLst/>
              </a:prstGeom>
            </p:spPr>
          </p:pic>
          <p:sp>
            <p:nvSpPr>
              <p:cNvPr id="40" name="Rectangle 39"/>
              <p:cNvSpPr/>
              <p:nvPr/>
            </p:nvSpPr>
            <p:spPr>
              <a:xfrm>
                <a:off x="1674531" y="1670417"/>
                <a:ext cx="1997496" cy="10750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North </a:t>
                </a:r>
              </a:p>
              <a:p>
                <a:pPr marL="119063" indent="-119063">
                  <a:buFont typeface="Arial" panose="020B0604020202020204" pitchFamily="34" charset="0"/>
                  <a:buChar char="•"/>
                </a:pPr>
                <a:r>
                  <a:rPr lang="en-US" sz="1800" dirty="0">
                    <a:solidFill>
                      <a:schemeClr val="bg1"/>
                    </a:solidFill>
                  </a:rPr>
                  <a:t>Non-vegetated</a:t>
                </a:r>
              </a:p>
              <a:p>
                <a:pPr marL="119063" indent="-119063">
                  <a:buFont typeface="Arial" panose="020B0604020202020204" pitchFamily="34" charset="0"/>
                  <a:buChar char="•"/>
                </a:pPr>
                <a:r>
                  <a:rPr lang="en-US" sz="1800" dirty="0">
                    <a:solidFill>
                      <a:schemeClr val="bg1"/>
                    </a:solidFill>
                  </a:rPr>
                  <a:t>Low activity</a:t>
                </a:r>
              </a:p>
            </p:txBody>
          </p:sp>
        </p:grpSp>
        <p:sp>
          <p:nvSpPr>
            <p:cNvPr id="38" name="Rectangle 37"/>
            <p:cNvSpPr/>
            <p:nvPr/>
          </p:nvSpPr>
          <p:spPr>
            <a:xfrm>
              <a:off x="3454409" y="5578984"/>
              <a:ext cx="1344022" cy="97872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South</a:t>
              </a:r>
            </a:p>
            <a:p>
              <a:pPr marL="119063" indent="-119063">
                <a:buFont typeface="Arial" panose="020B0604020202020204" pitchFamily="34" charset="0"/>
                <a:buChar char="•"/>
              </a:pPr>
              <a:r>
                <a:rPr lang="en-US" sz="1800" dirty="0">
                  <a:solidFill>
                    <a:schemeClr val="bg1"/>
                  </a:solidFill>
                </a:rPr>
                <a:t>Vegetated</a:t>
              </a:r>
            </a:p>
            <a:p>
              <a:pPr marL="119063" indent="-119063">
                <a:buFont typeface="Arial" panose="020B0604020202020204" pitchFamily="34" charset="0"/>
                <a:buChar char="•"/>
              </a:pPr>
              <a:r>
                <a:rPr lang="en-US" sz="1800" dirty="0">
                  <a:solidFill>
                    <a:schemeClr val="bg1"/>
                  </a:solidFill>
                </a:rPr>
                <a:t>Hotspot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13694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D64570E9-328A-4EC7-B3EB-AB15B99A1C78}"/>
              </a:ext>
            </a:extLst>
          </p:cNvPr>
          <p:cNvGrpSpPr/>
          <p:nvPr/>
        </p:nvGrpSpPr>
        <p:grpSpPr>
          <a:xfrm>
            <a:off x="865216" y="2802196"/>
            <a:ext cx="10004347" cy="3763862"/>
            <a:chOff x="1474182" y="2433486"/>
            <a:chExt cx="12676068" cy="4769023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DB5B474-92D5-4913-8520-9A0BAC8223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4349" t="65146" r="7968" b="3625"/>
            <a:stretch/>
          </p:blipFill>
          <p:spPr>
            <a:xfrm>
              <a:off x="1474182" y="2433486"/>
              <a:ext cx="12448296" cy="3873479"/>
            </a:xfrm>
            <a:prstGeom prst="rect">
              <a:avLst/>
            </a:prstGeom>
          </p:spPr>
        </p:pic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FE41B988-0CC2-4A10-97FB-04BEAF979668}"/>
                </a:ext>
              </a:extLst>
            </p:cNvPr>
            <p:cNvCxnSpPr>
              <a:cxnSpLocks/>
            </p:cNvCxnSpPr>
            <p:nvPr/>
          </p:nvCxnSpPr>
          <p:spPr>
            <a:xfrm>
              <a:off x="7315200" y="6306965"/>
              <a:ext cx="6607278" cy="0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889AEA8-785B-4CFD-B331-54C759F6780A}"/>
                </a:ext>
              </a:extLst>
            </p:cNvPr>
            <p:cNvSpPr txBox="1"/>
            <p:nvPr/>
          </p:nvSpPr>
          <p:spPr>
            <a:xfrm>
              <a:off x="6722680" y="6371512"/>
              <a:ext cx="325939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800" dirty="0">
                  <a:solidFill>
                    <a:srgbClr val="C00000"/>
                  </a:solidFill>
                </a:rPr>
                <a:t>Thermodynamically more favorable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3BC042E-03DF-4297-8AB0-5AD01C8D9DB3}"/>
                </a:ext>
              </a:extLst>
            </p:cNvPr>
            <p:cNvSpPr txBox="1"/>
            <p:nvPr/>
          </p:nvSpPr>
          <p:spPr>
            <a:xfrm>
              <a:off x="11100119" y="6371510"/>
              <a:ext cx="3050131" cy="8189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800" dirty="0">
                  <a:solidFill>
                    <a:schemeClr val="accent6">
                      <a:lumMod val="75000"/>
                    </a:schemeClr>
                  </a:solidFill>
                </a:rPr>
                <a:t>Thermodynamically less favorable</a:t>
              </a:r>
            </a:p>
          </p:txBody>
        </p:sp>
      </p:grpSp>
      <p:sp>
        <p:nvSpPr>
          <p:cNvPr id="14" name="Title 13">
            <a:extLst>
              <a:ext uri="{FF2B5EF4-FFF2-40B4-BE49-F238E27FC236}">
                <a16:creationId xmlns:a16="http://schemas.microsoft.com/office/drawing/2014/main" id="{9C5B7710-743E-42B2-B2EB-E5A2DFE9F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189094"/>
            <a:ext cx="12801600" cy="1089529"/>
          </a:xfrm>
        </p:spPr>
        <p:txBody>
          <a:bodyPr/>
          <a:lstStyle/>
          <a:p>
            <a:r>
              <a:rPr lang="en-US" dirty="0">
                <a:ea typeface="Malgun Gothic" panose="020B0503020000020004" pitchFamily="34" charset="-127"/>
                <a:cs typeface="Times New Roman" panose="02020603050405020304" pitchFamily="18" charset="0"/>
                <a:sym typeface="Symbol" panose="05050102010706020507" pitchFamily="18" charset="2"/>
              </a:rPr>
              <a:t>Thermodynamically favorable compounds are more abundant in HA than LA</a:t>
            </a: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1C9DC73-EA7D-47A2-9E21-B688FD343A0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3792" t="50634" r="6228"/>
          <a:stretch/>
        </p:blipFill>
        <p:spPr>
          <a:xfrm>
            <a:off x="10928555" y="2655655"/>
            <a:ext cx="3732980" cy="3561244"/>
          </a:xfrm>
          <a:prstGeom prst="rect">
            <a:avLst/>
          </a:prstGeom>
        </p:spPr>
      </p:pic>
      <p:sp>
        <p:nvSpPr>
          <p:cNvPr id="18" name="Right Brace 17">
            <a:extLst>
              <a:ext uri="{FF2B5EF4-FFF2-40B4-BE49-F238E27FC236}">
                <a16:creationId xmlns:a16="http://schemas.microsoft.com/office/drawing/2014/main" id="{FCB22D53-9921-47E7-9DFA-4C74FE7059FD}"/>
              </a:ext>
            </a:extLst>
          </p:cNvPr>
          <p:cNvSpPr/>
          <p:nvPr/>
        </p:nvSpPr>
        <p:spPr>
          <a:xfrm rot="5400000">
            <a:off x="13560446" y="5637043"/>
            <a:ext cx="202674" cy="1192660"/>
          </a:xfrm>
          <a:prstGeom prst="rightBrac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6FA9EE0-0B22-4286-87F4-F643A3888D0C}"/>
              </a:ext>
            </a:extLst>
          </p:cNvPr>
          <p:cNvSpPr/>
          <p:nvPr/>
        </p:nvSpPr>
        <p:spPr>
          <a:xfrm>
            <a:off x="12662032" y="6566058"/>
            <a:ext cx="199950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i="0" u="none" strike="noStrike" kern="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cs typeface="Arial" panose="020B0604020202020204" pitchFamily="34" charset="0"/>
              </a:rPr>
              <a:t>South (higher respiration rate)</a:t>
            </a:r>
          </a:p>
        </p:txBody>
      </p:sp>
      <p:sp>
        <p:nvSpPr>
          <p:cNvPr id="20" name="Right Brace 19">
            <a:extLst>
              <a:ext uri="{FF2B5EF4-FFF2-40B4-BE49-F238E27FC236}">
                <a16:creationId xmlns:a16="http://schemas.microsoft.com/office/drawing/2014/main" id="{096A3351-0C5A-48F1-9FA3-DBB110B01889}"/>
              </a:ext>
            </a:extLst>
          </p:cNvPr>
          <p:cNvSpPr/>
          <p:nvPr/>
        </p:nvSpPr>
        <p:spPr>
          <a:xfrm rot="16200000" flipV="1">
            <a:off x="12431991" y="1886895"/>
            <a:ext cx="193526" cy="1135626"/>
          </a:xfrm>
          <a:prstGeom prst="rightBrac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485459F-D99A-43E0-A170-26C70A08F47F}"/>
              </a:ext>
            </a:extLst>
          </p:cNvPr>
          <p:cNvSpPr/>
          <p:nvPr/>
        </p:nvSpPr>
        <p:spPr>
          <a:xfrm>
            <a:off x="11516514" y="1565089"/>
            <a:ext cx="199950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kern="0" dirty="0">
                <a:solidFill>
                  <a:schemeClr val="accent6">
                    <a:lumMod val="75000"/>
                  </a:schemeClr>
                </a:solidFill>
                <a:cs typeface="Arial" panose="020B0604020202020204" pitchFamily="34" charset="0"/>
              </a:rPr>
              <a:t>North</a:t>
            </a:r>
            <a:r>
              <a:rPr kumimoji="0" lang="en-US" sz="1800" i="0" u="none" strike="noStrike" kern="0" cap="none" spc="0" normalizeH="0" baseline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cs typeface="Arial" panose="020B0604020202020204" pitchFamily="34" charset="0"/>
              </a:rPr>
              <a:t> (lower respiration rate)</a:t>
            </a:r>
          </a:p>
        </p:txBody>
      </p:sp>
    </p:spTree>
    <p:extLst>
      <p:ext uri="{BB962C8B-B14F-4D97-AF65-F5344CB8AC3E}">
        <p14:creationId xmlns:p14="http://schemas.microsoft.com/office/powerpoint/2010/main" val="2371787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6A87B-FE8F-427D-B532-0CECD0B509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Prediction of respiration rates under diverse limited conditions</a:t>
            </a:r>
          </a:p>
        </p:txBody>
      </p:sp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8B413C1B-F308-4E1A-B8F7-8C39E416D2D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1148832"/>
              </p:ext>
            </p:extLst>
          </p:nvPr>
        </p:nvGraphicFramePr>
        <p:xfrm>
          <a:off x="2653769" y="2973347"/>
          <a:ext cx="4499670" cy="10238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799" name="Equation" r:id="rId3" imgW="2120760" imgH="482400" progId="Equation.DSMT4">
                  <p:embed/>
                </p:oleObj>
              </mc:Choice>
              <mc:Fallback>
                <p:oleObj name="Equation" r:id="rId3" imgW="2120760" imgH="482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653769" y="2973347"/>
                        <a:ext cx="4499670" cy="102387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1508CC5E-FEF7-4D3F-B7C2-C7432D01C6F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80360314"/>
              </p:ext>
            </p:extLst>
          </p:nvPr>
        </p:nvGraphicFramePr>
        <p:xfrm>
          <a:off x="2653769" y="1737018"/>
          <a:ext cx="6427787" cy="1052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800" name="Equation" r:id="rId5" imgW="6428422" imgH="1053068" progId="Equation.DSMT4">
                  <p:embed/>
                </p:oleObj>
              </mc:Choice>
              <mc:Fallback>
                <p:oleObj name="Equation" r:id="rId5" imgW="6428422" imgH="1053068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653769" y="1737018"/>
                        <a:ext cx="6427787" cy="10525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F453D3AF-CA9A-4F8D-8396-D0A6A39255A5}"/>
              </a:ext>
            </a:extLst>
          </p:cNvPr>
          <p:cNvSpPr txBox="1"/>
          <p:nvPr/>
        </p:nvSpPr>
        <p:spPr>
          <a:xfrm>
            <a:off x="9200345" y="1986511"/>
            <a:ext cx="42082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/>
              <a:t>Both carbon &amp; oxygen-limited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3B9F020-1BC9-461A-A8E1-942DDFE70400}"/>
              </a:ext>
            </a:extLst>
          </p:cNvPr>
          <p:cNvSpPr txBox="1"/>
          <p:nvPr/>
        </p:nvSpPr>
        <p:spPr>
          <a:xfrm>
            <a:off x="7314600" y="3385029"/>
            <a:ext cx="21900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/>
              <a:t>Carbon-limited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71F179D-3551-47CE-845B-E21C1D245760}"/>
              </a:ext>
            </a:extLst>
          </p:cNvPr>
          <p:cNvGrpSpPr/>
          <p:nvPr/>
        </p:nvGrpSpPr>
        <p:grpSpPr>
          <a:xfrm>
            <a:off x="4313109" y="6002913"/>
            <a:ext cx="5658781" cy="1830829"/>
            <a:chOff x="4313109" y="6002913"/>
            <a:chExt cx="5658781" cy="1830829"/>
          </a:xfrm>
        </p:grpSpPr>
        <p:graphicFrame>
          <p:nvGraphicFramePr>
            <p:cNvPr id="7" name="Object 6">
              <a:extLst>
                <a:ext uri="{FF2B5EF4-FFF2-40B4-BE49-F238E27FC236}">
                  <a16:creationId xmlns:a16="http://schemas.microsoft.com/office/drawing/2014/main" id="{3573BFE9-A2DF-4F54-9CD1-A8167510B8B5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157763487"/>
                </p:ext>
              </p:extLst>
            </p:nvPr>
          </p:nvGraphicFramePr>
          <p:xfrm>
            <a:off x="4402855" y="6503417"/>
            <a:ext cx="2106613" cy="13303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9801" name="Equation" r:id="rId7" imgW="723600" imgH="457200" progId="Equation.DSMT4">
                    <p:embed/>
                  </p:oleObj>
                </mc:Choice>
                <mc:Fallback>
                  <p:oleObj name="Equation" r:id="rId7" imgW="723600" imgH="45720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4402855" y="6503417"/>
                          <a:ext cx="2106613" cy="133032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2" name="Object 11">
              <a:extLst>
                <a:ext uri="{FF2B5EF4-FFF2-40B4-BE49-F238E27FC236}">
                  <a16:creationId xmlns:a16="http://schemas.microsoft.com/office/drawing/2014/main" id="{5D019200-041F-4968-9745-F5F5815F0F5B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079488723"/>
                </p:ext>
              </p:extLst>
            </p:nvPr>
          </p:nvGraphicFramePr>
          <p:xfrm>
            <a:off x="7459054" y="6465317"/>
            <a:ext cx="2512836" cy="13303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9802" name="Equation" r:id="rId9" imgW="863280" imgH="457200" progId="Equation.DSMT4">
                    <p:embed/>
                  </p:oleObj>
                </mc:Choice>
                <mc:Fallback>
                  <p:oleObj name="Equation" r:id="rId9" imgW="863280" imgH="45720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7459054" y="6465317"/>
                          <a:ext cx="2512836" cy="133032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3B0E145-F622-4FCB-9446-E1462C2470FD}"/>
                </a:ext>
              </a:extLst>
            </p:cNvPr>
            <p:cNvSpPr txBox="1"/>
            <p:nvPr/>
          </p:nvSpPr>
          <p:spPr>
            <a:xfrm>
              <a:off x="4313109" y="6007168"/>
              <a:ext cx="216520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400" dirty="0"/>
                <a:t>Weakly limited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C1A3DDA-DA01-48D5-B2BB-EDFABFEC9193}"/>
                </a:ext>
              </a:extLst>
            </p:cNvPr>
            <p:cNvSpPr txBox="1"/>
            <p:nvPr/>
          </p:nvSpPr>
          <p:spPr>
            <a:xfrm>
              <a:off x="7420563" y="6002913"/>
              <a:ext cx="235994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400" dirty="0"/>
                <a:t>Severely limited</a:t>
              </a:r>
            </a:p>
          </p:txBody>
        </p:sp>
      </p:grpSp>
      <p:sp>
        <p:nvSpPr>
          <p:cNvPr id="18" name="Arrow: Curved Right 17">
            <a:extLst>
              <a:ext uri="{FF2B5EF4-FFF2-40B4-BE49-F238E27FC236}">
                <a16:creationId xmlns:a16="http://schemas.microsoft.com/office/drawing/2014/main" id="{44A36AAF-309B-4AD5-9E36-938210093907}"/>
              </a:ext>
            </a:extLst>
          </p:cNvPr>
          <p:cNvSpPr/>
          <p:nvPr/>
        </p:nvSpPr>
        <p:spPr>
          <a:xfrm>
            <a:off x="1801697" y="2217344"/>
            <a:ext cx="690911" cy="1494020"/>
          </a:xfrm>
          <a:prstGeom prst="curvedRightArrow">
            <a:avLst/>
          </a:prstGeom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9A52F9E-2303-45DC-ABF7-E639FF400768}"/>
              </a:ext>
            </a:extLst>
          </p:cNvPr>
          <p:cNvSpPr txBox="1"/>
          <p:nvPr/>
        </p:nvSpPr>
        <p:spPr>
          <a:xfrm>
            <a:off x="1892059" y="2618383"/>
            <a:ext cx="26148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/>
              <a:t>Oxygen in excess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BB5E8DF-8F6A-4793-91DC-F1B067126D58}"/>
              </a:ext>
            </a:extLst>
          </p:cNvPr>
          <p:cNvGrpSpPr/>
          <p:nvPr/>
        </p:nvGrpSpPr>
        <p:grpSpPr>
          <a:xfrm>
            <a:off x="1295080" y="2214931"/>
            <a:ext cx="8259236" cy="3044624"/>
            <a:chOff x="1295080" y="2214931"/>
            <a:chExt cx="8259236" cy="3044624"/>
          </a:xfrm>
        </p:grpSpPr>
        <p:graphicFrame>
          <p:nvGraphicFramePr>
            <p:cNvPr id="4" name="Object 3">
              <a:extLst>
                <a:ext uri="{FF2B5EF4-FFF2-40B4-BE49-F238E27FC236}">
                  <a16:creationId xmlns:a16="http://schemas.microsoft.com/office/drawing/2014/main" id="{975154E3-5F53-451E-83A7-C0E0792286EF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134446714"/>
                </p:ext>
              </p:extLst>
            </p:nvPr>
          </p:nvGraphicFramePr>
          <p:xfrm>
            <a:off x="2652818" y="4207043"/>
            <a:ext cx="4433887" cy="10525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9803" name="Equation" r:id="rId11" imgW="2031840" imgH="482400" progId="Equation.DSMT4">
                    <p:embed/>
                  </p:oleObj>
                </mc:Choice>
                <mc:Fallback>
                  <p:oleObj name="Equation" r:id="rId11" imgW="2031840" imgH="482400" progId="Equation.DSMT4">
                    <p:embed/>
                    <p:pic>
                      <p:nvPicPr>
                        <p:cNvPr id="10" name="Object 9">
                          <a:extLst>
                            <a:ext uri="{FF2B5EF4-FFF2-40B4-BE49-F238E27FC236}">
                              <a16:creationId xmlns:a16="http://schemas.microsoft.com/office/drawing/2014/main" id="{E42114AE-C018-4FFF-991A-59CB1BD4C734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2652818" y="4207043"/>
                          <a:ext cx="4433887" cy="1052512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872EB44-51C6-4D0D-AD9D-9274CB1E554E}"/>
                </a:ext>
              </a:extLst>
            </p:cNvPr>
            <p:cNvSpPr txBox="1"/>
            <p:nvPr/>
          </p:nvSpPr>
          <p:spPr>
            <a:xfrm>
              <a:off x="7314600" y="4442192"/>
              <a:ext cx="223971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400" dirty="0"/>
                <a:t>Oxygen-limited</a:t>
              </a:r>
            </a:p>
          </p:txBody>
        </p:sp>
        <p:sp>
          <p:nvSpPr>
            <p:cNvPr id="19" name="Arrow: Curved Right 18">
              <a:extLst>
                <a:ext uri="{FF2B5EF4-FFF2-40B4-BE49-F238E27FC236}">
                  <a16:creationId xmlns:a16="http://schemas.microsoft.com/office/drawing/2014/main" id="{84A791F6-C8C7-45F3-ACD0-0AE5DECE5BE4}"/>
                </a:ext>
              </a:extLst>
            </p:cNvPr>
            <p:cNvSpPr/>
            <p:nvPr/>
          </p:nvSpPr>
          <p:spPr>
            <a:xfrm>
              <a:off x="1295080" y="2214931"/>
              <a:ext cx="690911" cy="2658395"/>
            </a:xfrm>
            <a:prstGeom prst="curvedRightArrow">
              <a:avLst/>
            </a:prstGeom>
            <a:ln w="254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4E94750-D213-4945-8FE8-388717AEAF4E}"/>
                </a:ext>
              </a:extLst>
            </p:cNvPr>
            <p:cNvSpPr txBox="1"/>
            <p:nvPr/>
          </p:nvSpPr>
          <p:spPr>
            <a:xfrm>
              <a:off x="1597301" y="3895180"/>
              <a:ext cx="201529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400" dirty="0"/>
                <a:t>OC in excess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0451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/>
          <a:srcRect l="10833" t="5965" r="6975" b="1567"/>
          <a:stretch/>
        </p:blipFill>
        <p:spPr>
          <a:xfrm>
            <a:off x="2701905" y="1351678"/>
            <a:ext cx="7993627" cy="69612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96DDA02-D471-40D1-91CF-A4A137300965}"/>
              </a:ext>
            </a:extLst>
          </p:cNvPr>
          <p:cNvSpPr txBox="1"/>
          <p:nvPr/>
        </p:nvSpPr>
        <p:spPr>
          <a:xfrm>
            <a:off x="1300559" y="2236870"/>
            <a:ext cx="14013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dirty="0"/>
              <a:t>C-limited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B7DF06-5D5A-483C-AEE1-215EDD300358}"/>
              </a:ext>
            </a:extLst>
          </p:cNvPr>
          <p:cNvSpPr txBox="1"/>
          <p:nvPr/>
        </p:nvSpPr>
        <p:spPr>
          <a:xfrm>
            <a:off x="1284529" y="4365524"/>
            <a:ext cx="14173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dirty="0"/>
              <a:t>O-limited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4EBB96-575A-47BC-AC62-ABD070C94482}"/>
              </a:ext>
            </a:extLst>
          </p:cNvPr>
          <p:cNvSpPr txBox="1"/>
          <p:nvPr/>
        </p:nvSpPr>
        <p:spPr>
          <a:xfrm>
            <a:off x="962715" y="6651553"/>
            <a:ext cx="18453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dirty="0"/>
              <a:t>C&amp;O-limited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258BB8F1-FE5A-4C7F-BA62-F07AA532D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7007"/>
            <a:ext cx="12801600" cy="590931"/>
          </a:xfrm>
        </p:spPr>
        <p:txBody>
          <a:bodyPr/>
          <a:lstStyle/>
          <a:p>
            <a:r>
              <a:rPr lang="en-US" dirty="0"/>
              <a:t>Predicted respiration rates under “weakly” limited conditions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8E5E8EE-4F88-467B-9BC8-3EC180320F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257" t="4135" r="28799" b="2757"/>
          <a:stretch/>
        </p:blipFill>
        <p:spPr>
          <a:xfrm>
            <a:off x="11038583" y="1292686"/>
            <a:ext cx="2702669" cy="6961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164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11122" t="4106" r="7705" b="2241"/>
          <a:stretch/>
        </p:blipFill>
        <p:spPr>
          <a:xfrm>
            <a:off x="2808092" y="1205972"/>
            <a:ext cx="7905135" cy="706447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FF3B8F8-993D-45C2-A4E1-5233454BE43E}"/>
              </a:ext>
            </a:extLst>
          </p:cNvPr>
          <p:cNvSpPr txBox="1"/>
          <p:nvPr/>
        </p:nvSpPr>
        <p:spPr>
          <a:xfrm>
            <a:off x="1286858" y="2006037"/>
            <a:ext cx="14013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dirty="0"/>
              <a:t>C-limited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9898D8-107A-461F-AF10-4D7230F5D921}"/>
              </a:ext>
            </a:extLst>
          </p:cNvPr>
          <p:cNvSpPr txBox="1"/>
          <p:nvPr/>
        </p:nvSpPr>
        <p:spPr>
          <a:xfrm>
            <a:off x="1284529" y="4365524"/>
            <a:ext cx="14173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dirty="0"/>
              <a:t>O-limited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E8AD2E5-4194-4C5F-B607-09BB48F6CA53}"/>
              </a:ext>
            </a:extLst>
          </p:cNvPr>
          <p:cNvSpPr txBox="1"/>
          <p:nvPr/>
        </p:nvSpPr>
        <p:spPr>
          <a:xfrm>
            <a:off x="962715" y="6651553"/>
            <a:ext cx="18453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dirty="0"/>
              <a:t>C&amp;O-limited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D5E8032-2C5A-4E82-8CBB-2AC567D843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127" t="3821" r="28929" b="2757"/>
          <a:stretch/>
        </p:blipFill>
        <p:spPr>
          <a:xfrm>
            <a:off x="10953003" y="1205972"/>
            <a:ext cx="2714682" cy="702034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FD8590F-CBA5-43C4-B0F6-2B903E88AB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7692"/>
            <a:ext cx="12801600" cy="590931"/>
          </a:xfrm>
        </p:spPr>
        <p:txBody>
          <a:bodyPr/>
          <a:lstStyle/>
          <a:p>
            <a:r>
              <a:rPr lang="en-US" dirty="0"/>
              <a:t>Predicted respiration rates under “severely” limited conditions</a:t>
            </a:r>
          </a:p>
        </p:txBody>
      </p:sp>
    </p:spTree>
    <p:extLst>
      <p:ext uri="{BB962C8B-B14F-4D97-AF65-F5344CB8AC3E}">
        <p14:creationId xmlns:p14="http://schemas.microsoft.com/office/powerpoint/2010/main" val="2288162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4781" y="2046503"/>
            <a:ext cx="6949440" cy="554222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50BD3E2-98E8-4904-949B-29079FB395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189094"/>
            <a:ext cx="13111317" cy="1089529"/>
          </a:xfrm>
        </p:spPr>
        <p:txBody>
          <a:bodyPr/>
          <a:lstStyle/>
          <a:p>
            <a:r>
              <a:rPr lang="en-US" dirty="0"/>
              <a:t>Higher abundance of thermodynamically favorable OM leads to higher rates of oxygen consumption and microbial growth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CA07CEA-DD2B-4B2A-B844-35C9A39B6F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670" t="65146" r="7968" b="3625"/>
          <a:stretch/>
        </p:blipFill>
        <p:spPr>
          <a:xfrm>
            <a:off x="1303551" y="1571039"/>
            <a:ext cx="6118329" cy="293663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5DFE590-DADE-4617-933D-F29165ADC50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3792" t="50634" r="6228"/>
          <a:stretch/>
        </p:blipFill>
        <p:spPr>
          <a:xfrm>
            <a:off x="2587665" y="4731507"/>
            <a:ext cx="3732980" cy="3561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381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87B999-244A-486F-A874-F5E0F25B48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189094"/>
            <a:ext cx="12801600" cy="1089529"/>
          </a:xfrm>
        </p:spPr>
        <p:txBody>
          <a:bodyPr/>
          <a:lstStyle/>
          <a:p>
            <a:r>
              <a:rPr lang="en-US" dirty="0"/>
              <a:t>Towards omics-guided ecosystem modeling through integrative biogeochemical modeling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84D614C-62E8-439A-8591-45F144FBBC72}"/>
              </a:ext>
            </a:extLst>
          </p:cNvPr>
          <p:cNvGrpSpPr/>
          <p:nvPr/>
        </p:nvGrpSpPr>
        <p:grpSpPr>
          <a:xfrm>
            <a:off x="1514317" y="1705110"/>
            <a:ext cx="12681470" cy="4819379"/>
            <a:chOff x="1437301" y="933321"/>
            <a:chExt cx="13057258" cy="4962191"/>
          </a:xfrm>
        </p:grpSpPr>
        <p:pic>
          <p:nvPicPr>
            <p:cNvPr id="28" name="Picture 27" descr="arrow 6">
              <a:extLst>
                <a:ext uri="{FF2B5EF4-FFF2-40B4-BE49-F238E27FC236}">
                  <a16:creationId xmlns:a16="http://schemas.microsoft.com/office/drawing/2014/main" id="{B7E64D2F-739B-4E3C-8740-7BE22C7257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duotone>
                <a:prstClr val="black"/>
                <a:schemeClr val="accent6">
                  <a:lumMod val="50000"/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39404" y="2951920"/>
              <a:ext cx="1622424" cy="13367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43236FF3-1955-4E0C-8EEE-79D8742B420F}"/>
                </a:ext>
              </a:extLst>
            </p:cNvPr>
            <p:cNvSpPr/>
            <p:nvPr/>
          </p:nvSpPr>
          <p:spPr>
            <a:xfrm>
              <a:off x="1437301" y="2081670"/>
              <a:ext cx="1192626" cy="1966824"/>
            </a:xfrm>
            <a:prstGeom prst="roundRect">
              <a:avLst/>
            </a:prstGeom>
            <a:noFill/>
            <a:ln w="57150">
              <a:solidFill>
                <a:srgbClr val="BE0F34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319ECDC-3C8F-4536-AD1B-9673A4E62F90}"/>
                </a:ext>
              </a:extLst>
            </p:cNvPr>
            <p:cNvSpPr txBox="1"/>
            <p:nvPr/>
          </p:nvSpPr>
          <p:spPr>
            <a:xfrm>
              <a:off x="4046629" y="3120716"/>
              <a:ext cx="1763032" cy="9506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>
                  <a:latin typeface="Arial" panose="020B0604020202020204" pitchFamily="34" charset="0"/>
                  <a:cs typeface="Arial" panose="020B0604020202020204" pitchFamily="34" charset="0"/>
                </a:rPr>
                <a:t>16s rRNA</a:t>
              </a:r>
            </a:p>
            <a:p>
              <a:r>
                <a:rPr lang="en-US" sz="1800" dirty="0">
                  <a:latin typeface="Arial" panose="020B0604020202020204" pitchFamily="34" charset="0"/>
                  <a:cs typeface="Arial" panose="020B0604020202020204" pitchFamily="34" charset="0"/>
                </a:rPr>
                <a:t>Metagenomics</a:t>
              </a:r>
            </a:p>
            <a:p>
              <a:r>
                <a:rPr lang="en-US" sz="1800" dirty="0">
                  <a:latin typeface="Arial" panose="020B0604020202020204" pitchFamily="34" charset="0"/>
                  <a:cs typeface="Arial" panose="020B0604020202020204" pitchFamily="34" charset="0"/>
                </a:rPr>
                <a:t>MAGs</a:t>
              </a:r>
            </a:p>
          </p:txBody>
        </p:sp>
        <p:pic>
          <p:nvPicPr>
            <p:cNvPr id="14" name="Picture 8" descr="Related image">
              <a:extLst>
                <a:ext uri="{FF2B5EF4-FFF2-40B4-BE49-F238E27FC236}">
                  <a16:creationId xmlns:a16="http://schemas.microsoft.com/office/drawing/2014/main" id="{6C13255D-C05E-496D-A099-7BAF8D089D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5255450">
              <a:off x="2957418" y="2959314"/>
              <a:ext cx="1117145" cy="114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67D39038-B6DA-4D77-8C6F-B2E749167E06}"/>
                </a:ext>
              </a:extLst>
            </p:cNvPr>
            <p:cNvSpPr/>
            <p:nvPr/>
          </p:nvSpPr>
          <p:spPr>
            <a:xfrm rot="263557">
              <a:off x="1746992" y="4714191"/>
              <a:ext cx="599547" cy="733231"/>
            </a:xfrm>
            <a:custGeom>
              <a:avLst/>
              <a:gdLst>
                <a:gd name="connsiteX0" fmla="*/ 4335 w 468400"/>
                <a:gd name="connsiteY0" fmla="*/ 350196 h 651788"/>
                <a:gd name="connsiteX1" fmla="*/ 33518 w 468400"/>
                <a:gd name="connsiteY1" fmla="*/ 651753 h 651788"/>
                <a:gd name="connsiteX2" fmla="*/ 179433 w 468400"/>
                <a:gd name="connsiteY2" fmla="*/ 369651 h 651788"/>
                <a:gd name="connsiteX3" fmla="*/ 296165 w 468400"/>
                <a:gd name="connsiteY3" fmla="*/ 262647 h 651788"/>
                <a:gd name="connsiteX4" fmla="*/ 432352 w 468400"/>
                <a:gd name="connsiteY4" fmla="*/ 418289 h 651788"/>
                <a:gd name="connsiteX5" fmla="*/ 461535 w 468400"/>
                <a:gd name="connsiteY5" fmla="*/ 165370 h 651788"/>
                <a:gd name="connsiteX6" fmla="*/ 325348 w 468400"/>
                <a:gd name="connsiteY6" fmla="*/ 0 h 651788"/>
                <a:gd name="connsiteX7" fmla="*/ 101612 w 468400"/>
                <a:gd name="connsiteY7" fmla="*/ 165370 h 651788"/>
                <a:gd name="connsiteX8" fmla="*/ 4335 w 468400"/>
                <a:gd name="connsiteY8" fmla="*/ 350196 h 65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8400" h="651788">
                  <a:moveTo>
                    <a:pt x="4335" y="350196"/>
                  </a:moveTo>
                  <a:cubicBezTo>
                    <a:pt x="-7014" y="431260"/>
                    <a:pt x="4335" y="648511"/>
                    <a:pt x="33518" y="651753"/>
                  </a:cubicBezTo>
                  <a:cubicBezTo>
                    <a:pt x="62701" y="654996"/>
                    <a:pt x="135659" y="434502"/>
                    <a:pt x="179433" y="369651"/>
                  </a:cubicBezTo>
                  <a:cubicBezTo>
                    <a:pt x="223207" y="304800"/>
                    <a:pt x="254012" y="254541"/>
                    <a:pt x="296165" y="262647"/>
                  </a:cubicBezTo>
                  <a:cubicBezTo>
                    <a:pt x="338318" y="270753"/>
                    <a:pt x="404790" y="434502"/>
                    <a:pt x="432352" y="418289"/>
                  </a:cubicBezTo>
                  <a:cubicBezTo>
                    <a:pt x="459914" y="402076"/>
                    <a:pt x="479369" y="235085"/>
                    <a:pt x="461535" y="165370"/>
                  </a:cubicBezTo>
                  <a:cubicBezTo>
                    <a:pt x="443701" y="95655"/>
                    <a:pt x="385335" y="0"/>
                    <a:pt x="325348" y="0"/>
                  </a:cubicBezTo>
                  <a:cubicBezTo>
                    <a:pt x="265361" y="0"/>
                    <a:pt x="156736" y="105383"/>
                    <a:pt x="101612" y="165370"/>
                  </a:cubicBezTo>
                  <a:cubicBezTo>
                    <a:pt x="46488" y="225357"/>
                    <a:pt x="15684" y="269132"/>
                    <a:pt x="4335" y="35019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B647B53-BA8D-4910-BE86-FAA39B5670CD}"/>
                </a:ext>
              </a:extLst>
            </p:cNvPr>
            <p:cNvSpPr/>
            <p:nvPr/>
          </p:nvSpPr>
          <p:spPr>
            <a:xfrm rot="19111843">
              <a:off x="1577801" y="2195865"/>
              <a:ext cx="894310" cy="692639"/>
            </a:xfrm>
            <a:custGeom>
              <a:avLst/>
              <a:gdLst>
                <a:gd name="connsiteX0" fmla="*/ 382062 w 1724252"/>
                <a:gd name="connsiteY0" fmla="*/ 477780 h 1249329"/>
                <a:gd name="connsiteX1" fmla="*/ 586343 w 1724252"/>
                <a:gd name="connsiteY1" fmla="*/ 10852 h 1249329"/>
                <a:gd name="connsiteX2" fmla="*/ 917083 w 1724252"/>
                <a:gd name="connsiteY2" fmla="*/ 176222 h 1249329"/>
                <a:gd name="connsiteX3" fmla="*/ 829534 w 1724252"/>
                <a:gd name="connsiteY3" fmla="*/ 487507 h 1249329"/>
                <a:gd name="connsiteX4" fmla="*/ 965721 w 1724252"/>
                <a:gd name="connsiteY4" fmla="*/ 555601 h 1249329"/>
                <a:gd name="connsiteX5" fmla="*/ 1111636 w 1724252"/>
                <a:gd name="connsiteY5" fmla="*/ 380503 h 1249329"/>
                <a:gd name="connsiteX6" fmla="*/ 1413194 w 1724252"/>
                <a:gd name="connsiteY6" fmla="*/ 526418 h 1249329"/>
                <a:gd name="connsiteX7" fmla="*/ 1286734 w 1724252"/>
                <a:gd name="connsiteY7" fmla="*/ 720971 h 1249329"/>
                <a:gd name="connsiteX8" fmla="*/ 1131092 w 1724252"/>
                <a:gd name="connsiteY8" fmla="*/ 740426 h 1249329"/>
                <a:gd name="connsiteX9" fmla="*/ 965721 w 1724252"/>
                <a:gd name="connsiteY9" fmla="*/ 886341 h 1249329"/>
                <a:gd name="connsiteX10" fmla="*/ 1053270 w 1724252"/>
                <a:gd name="connsiteY10" fmla="*/ 1003073 h 1249329"/>
                <a:gd name="connsiteX11" fmla="*/ 1208913 w 1724252"/>
                <a:gd name="connsiteY11" fmla="*/ 983618 h 1249329"/>
                <a:gd name="connsiteX12" fmla="*/ 1413194 w 1724252"/>
                <a:gd name="connsiteY12" fmla="*/ 934980 h 1249329"/>
                <a:gd name="connsiteX13" fmla="*/ 1695296 w 1724252"/>
                <a:gd name="connsiteY13" fmla="*/ 1022528 h 1249329"/>
                <a:gd name="connsiteX14" fmla="*/ 1695296 w 1724252"/>
                <a:gd name="connsiteY14" fmla="*/ 1100350 h 1249329"/>
                <a:gd name="connsiteX15" fmla="*/ 1520198 w 1724252"/>
                <a:gd name="connsiteY15" fmla="*/ 1158716 h 1249329"/>
                <a:gd name="connsiteX16" fmla="*/ 1315917 w 1724252"/>
                <a:gd name="connsiteY16" fmla="*/ 1158716 h 1249329"/>
                <a:gd name="connsiteX17" fmla="*/ 1004632 w 1724252"/>
                <a:gd name="connsiteY17" fmla="*/ 1246265 h 1249329"/>
                <a:gd name="connsiteX18" fmla="*/ 955994 w 1724252"/>
                <a:gd name="connsiteY18" fmla="*/ 1032256 h 1249329"/>
                <a:gd name="connsiteX19" fmla="*/ 800351 w 1724252"/>
                <a:gd name="connsiteY19" fmla="*/ 905797 h 1249329"/>
                <a:gd name="connsiteX20" fmla="*/ 489066 w 1724252"/>
                <a:gd name="connsiteY20" fmla="*/ 1022528 h 1249329"/>
                <a:gd name="connsiteX21" fmla="*/ 401517 w 1724252"/>
                <a:gd name="connsiteY21" fmla="*/ 1003073 h 1249329"/>
                <a:gd name="connsiteX22" fmla="*/ 391790 w 1724252"/>
                <a:gd name="connsiteY22" fmla="*/ 905797 h 1249329"/>
                <a:gd name="connsiteX23" fmla="*/ 566887 w 1724252"/>
                <a:gd name="connsiteY23" fmla="*/ 750154 h 1249329"/>
                <a:gd name="connsiteX24" fmla="*/ 566887 w 1724252"/>
                <a:gd name="connsiteY24" fmla="*/ 555601 h 1249329"/>
                <a:gd name="connsiteX25" fmla="*/ 479338 w 1724252"/>
                <a:gd name="connsiteY25" fmla="*/ 555601 h 1249329"/>
                <a:gd name="connsiteX26" fmla="*/ 70777 w 1724252"/>
                <a:gd name="connsiteY26" fmla="*/ 643150 h 1249329"/>
                <a:gd name="connsiteX27" fmla="*/ 2683 w 1724252"/>
                <a:gd name="connsiteY27" fmla="*/ 506962 h 1249329"/>
                <a:gd name="connsiteX28" fmla="*/ 22138 w 1724252"/>
                <a:gd name="connsiteY28" fmla="*/ 361048 h 1249329"/>
                <a:gd name="connsiteX29" fmla="*/ 99960 w 1724252"/>
                <a:gd name="connsiteY29" fmla="*/ 331865 h 1249329"/>
                <a:gd name="connsiteX30" fmla="*/ 275058 w 1724252"/>
                <a:gd name="connsiteY30" fmla="*/ 419414 h 1249329"/>
                <a:gd name="connsiteX31" fmla="*/ 382062 w 1724252"/>
                <a:gd name="connsiteY31" fmla="*/ 477780 h 1249329"/>
                <a:gd name="connsiteX0" fmla="*/ 403654 w 1724252"/>
                <a:gd name="connsiteY0" fmla="*/ 305220 h 1241555"/>
                <a:gd name="connsiteX1" fmla="*/ 586343 w 1724252"/>
                <a:gd name="connsiteY1" fmla="*/ 3078 h 1241555"/>
                <a:gd name="connsiteX2" fmla="*/ 917083 w 1724252"/>
                <a:gd name="connsiteY2" fmla="*/ 168448 h 1241555"/>
                <a:gd name="connsiteX3" fmla="*/ 829534 w 1724252"/>
                <a:gd name="connsiteY3" fmla="*/ 479733 h 1241555"/>
                <a:gd name="connsiteX4" fmla="*/ 965721 w 1724252"/>
                <a:gd name="connsiteY4" fmla="*/ 547827 h 1241555"/>
                <a:gd name="connsiteX5" fmla="*/ 1111636 w 1724252"/>
                <a:gd name="connsiteY5" fmla="*/ 372729 h 1241555"/>
                <a:gd name="connsiteX6" fmla="*/ 1413194 w 1724252"/>
                <a:gd name="connsiteY6" fmla="*/ 518644 h 1241555"/>
                <a:gd name="connsiteX7" fmla="*/ 1286734 w 1724252"/>
                <a:gd name="connsiteY7" fmla="*/ 713197 h 1241555"/>
                <a:gd name="connsiteX8" fmla="*/ 1131092 w 1724252"/>
                <a:gd name="connsiteY8" fmla="*/ 732652 h 1241555"/>
                <a:gd name="connsiteX9" fmla="*/ 965721 w 1724252"/>
                <a:gd name="connsiteY9" fmla="*/ 878567 h 1241555"/>
                <a:gd name="connsiteX10" fmla="*/ 1053270 w 1724252"/>
                <a:gd name="connsiteY10" fmla="*/ 995299 h 1241555"/>
                <a:gd name="connsiteX11" fmla="*/ 1208913 w 1724252"/>
                <a:gd name="connsiteY11" fmla="*/ 975844 h 1241555"/>
                <a:gd name="connsiteX12" fmla="*/ 1413194 w 1724252"/>
                <a:gd name="connsiteY12" fmla="*/ 927206 h 1241555"/>
                <a:gd name="connsiteX13" fmla="*/ 1695296 w 1724252"/>
                <a:gd name="connsiteY13" fmla="*/ 1014754 h 1241555"/>
                <a:gd name="connsiteX14" fmla="*/ 1695296 w 1724252"/>
                <a:gd name="connsiteY14" fmla="*/ 1092576 h 1241555"/>
                <a:gd name="connsiteX15" fmla="*/ 1520198 w 1724252"/>
                <a:gd name="connsiteY15" fmla="*/ 1150942 h 1241555"/>
                <a:gd name="connsiteX16" fmla="*/ 1315917 w 1724252"/>
                <a:gd name="connsiteY16" fmla="*/ 1150942 h 1241555"/>
                <a:gd name="connsiteX17" fmla="*/ 1004632 w 1724252"/>
                <a:gd name="connsiteY17" fmla="*/ 1238491 h 1241555"/>
                <a:gd name="connsiteX18" fmla="*/ 955994 w 1724252"/>
                <a:gd name="connsiteY18" fmla="*/ 1024482 h 1241555"/>
                <a:gd name="connsiteX19" fmla="*/ 800351 w 1724252"/>
                <a:gd name="connsiteY19" fmla="*/ 898023 h 1241555"/>
                <a:gd name="connsiteX20" fmla="*/ 489066 w 1724252"/>
                <a:gd name="connsiteY20" fmla="*/ 1014754 h 1241555"/>
                <a:gd name="connsiteX21" fmla="*/ 401517 w 1724252"/>
                <a:gd name="connsiteY21" fmla="*/ 995299 h 1241555"/>
                <a:gd name="connsiteX22" fmla="*/ 391790 w 1724252"/>
                <a:gd name="connsiteY22" fmla="*/ 898023 h 1241555"/>
                <a:gd name="connsiteX23" fmla="*/ 566887 w 1724252"/>
                <a:gd name="connsiteY23" fmla="*/ 742380 h 1241555"/>
                <a:gd name="connsiteX24" fmla="*/ 566887 w 1724252"/>
                <a:gd name="connsiteY24" fmla="*/ 547827 h 1241555"/>
                <a:gd name="connsiteX25" fmla="*/ 479338 w 1724252"/>
                <a:gd name="connsiteY25" fmla="*/ 547827 h 1241555"/>
                <a:gd name="connsiteX26" fmla="*/ 70777 w 1724252"/>
                <a:gd name="connsiteY26" fmla="*/ 635376 h 1241555"/>
                <a:gd name="connsiteX27" fmla="*/ 2683 w 1724252"/>
                <a:gd name="connsiteY27" fmla="*/ 499188 h 1241555"/>
                <a:gd name="connsiteX28" fmla="*/ 22138 w 1724252"/>
                <a:gd name="connsiteY28" fmla="*/ 353274 h 1241555"/>
                <a:gd name="connsiteX29" fmla="*/ 99960 w 1724252"/>
                <a:gd name="connsiteY29" fmla="*/ 324091 h 1241555"/>
                <a:gd name="connsiteX30" fmla="*/ 275058 w 1724252"/>
                <a:gd name="connsiteY30" fmla="*/ 411640 h 1241555"/>
                <a:gd name="connsiteX31" fmla="*/ 403654 w 1724252"/>
                <a:gd name="connsiteY31" fmla="*/ 305220 h 1241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724252" h="1241555">
                  <a:moveTo>
                    <a:pt x="403654" y="305220"/>
                  </a:moveTo>
                  <a:cubicBezTo>
                    <a:pt x="455535" y="237126"/>
                    <a:pt x="500772" y="25873"/>
                    <a:pt x="586343" y="3078"/>
                  </a:cubicBezTo>
                  <a:cubicBezTo>
                    <a:pt x="671914" y="-19717"/>
                    <a:pt x="876551" y="89005"/>
                    <a:pt x="917083" y="168448"/>
                  </a:cubicBezTo>
                  <a:cubicBezTo>
                    <a:pt x="957615" y="247891"/>
                    <a:pt x="821428" y="416503"/>
                    <a:pt x="829534" y="479733"/>
                  </a:cubicBezTo>
                  <a:cubicBezTo>
                    <a:pt x="837640" y="542963"/>
                    <a:pt x="918704" y="565661"/>
                    <a:pt x="965721" y="547827"/>
                  </a:cubicBezTo>
                  <a:cubicBezTo>
                    <a:pt x="1012738" y="529993"/>
                    <a:pt x="1037057" y="377593"/>
                    <a:pt x="1111636" y="372729"/>
                  </a:cubicBezTo>
                  <a:cubicBezTo>
                    <a:pt x="1186215" y="367865"/>
                    <a:pt x="1384011" y="461899"/>
                    <a:pt x="1413194" y="518644"/>
                  </a:cubicBezTo>
                  <a:cubicBezTo>
                    <a:pt x="1442377" y="575389"/>
                    <a:pt x="1333751" y="677529"/>
                    <a:pt x="1286734" y="713197"/>
                  </a:cubicBezTo>
                  <a:cubicBezTo>
                    <a:pt x="1239717" y="748865"/>
                    <a:pt x="1184594" y="705090"/>
                    <a:pt x="1131092" y="732652"/>
                  </a:cubicBezTo>
                  <a:cubicBezTo>
                    <a:pt x="1077590" y="760214"/>
                    <a:pt x="978691" y="834793"/>
                    <a:pt x="965721" y="878567"/>
                  </a:cubicBezTo>
                  <a:cubicBezTo>
                    <a:pt x="952751" y="922341"/>
                    <a:pt x="1012738" y="979086"/>
                    <a:pt x="1053270" y="995299"/>
                  </a:cubicBezTo>
                  <a:cubicBezTo>
                    <a:pt x="1093802" y="1011512"/>
                    <a:pt x="1148926" y="987193"/>
                    <a:pt x="1208913" y="975844"/>
                  </a:cubicBezTo>
                  <a:cubicBezTo>
                    <a:pt x="1268900" y="964495"/>
                    <a:pt x="1332130" y="920721"/>
                    <a:pt x="1413194" y="927206"/>
                  </a:cubicBezTo>
                  <a:cubicBezTo>
                    <a:pt x="1494258" y="933691"/>
                    <a:pt x="1648279" y="987192"/>
                    <a:pt x="1695296" y="1014754"/>
                  </a:cubicBezTo>
                  <a:cubicBezTo>
                    <a:pt x="1742313" y="1042316"/>
                    <a:pt x="1724479" y="1069878"/>
                    <a:pt x="1695296" y="1092576"/>
                  </a:cubicBezTo>
                  <a:cubicBezTo>
                    <a:pt x="1666113" y="1115274"/>
                    <a:pt x="1583428" y="1141214"/>
                    <a:pt x="1520198" y="1150942"/>
                  </a:cubicBezTo>
                  <a:cubicBezTo>
                    <a:pt x="1456968" y="1160670"/>
                    <a:pt x="1401845" y="1136351"/>
                    <a:pt x="1315917" y="1150942"/>
                  </a:cubicBezTo>
                  <a:cubicBezTo>
                    <a:pt x="1229989" y="1165534"/>
                    <a:pt x="1064619" y="1259568"/>
                    <a:pt x="1004632" y="1238491"/>
                  </a:cubicBezTo>
                  <a:cubicBezTo>
                    <a:pt x="944645" y="1217414"/>
                    <a:pt x="990041" y="1081227"/>
                    <a:pt x="955994" y="1024482"/>
                  </a:cubicBezTo>
                  <a:cubicBezTo>
                    <a:pt x="921947" y="967737"/>
                    <a:pt x="878172" y="899644"/>
                    <a:pt x="800351" y="898023"/>
                  </a:cubicBezTo>
                  <a:cubicBezTo>
                    <a:pt x="722530" y="896402"/>
                    <a:pt x="555538" y="998541"/>
                    <a:pt x="489066" y="1014754"/>
                  </a:cubicBezTo>
                  <a:cubicBezTo>
                    <a:pt x="422594" y="1030967"/>
                    <a:pt x="417730" y="1014754"/>
                    <a:pt x="401517" y="995299"/>
                  </a:cubicBezTo>
                  <a:cubicBezTo>
                    <a:pt x="385304" y="975844"/>
                    <a:pt x="364228" y="940176"/>
                    <a:pt x="391790" y="898023"/>
                  </a:cubicBezTo>
                  <a:cubicBezTo>
                    <a:pt x="419352" y="855870"/>
                    <a:pt x="537704" y="800746"/>
                    <a:pt x="566887" y="742380"/>
                  </a:cubicBezTo>
                  <a:cubicBezTo>
                    <a:pt x="596070" y="684014"/>
                    <a:pt x="581478" y="580252"/>
                    <a:pt x="566887" y="547827"/>
                  </a:cubicBezTo>
                  <a:cubicBezTo>
                    <a:pt x="552296" y="515402"/>
                    <a:pt x="562023" y="533236"/>
                    <a:pt x="479338" y="547827"/>
                  </a:cubicBezTo>
                  <a:cubicBezTo>
                    <a:pt x="396653" y="562418"/>
                    <a:pt x="150220" y="643483"/>
                    <a:pt x="70777" y="635376"/>
                  </a:cubicBezTo>
                  <a:cubicBezTo>
                    <a:pt x="-8666" y="627269"/>
                    <a:pt x="10789" y="546205"/>
                    <a:pt x="2683" y="499188"/>
                  </a:cubicBezTo>
                  <a:cubicBezTo>
                    <a:pt x="-5423" y="452171"/>
                    <a:pt x="5925" y="382457"/>
                    <a:pt x="22138" y="353274"/>
                  </a:cubicBezTo>
                  <a:cubicBezTo>
                    <a:pt x="38351" y="324091"/>
                    <a:pt x="57807" y="314363"/>
                    <a:pt x="99960" y="324091"/>
                  </a:cubicBezTo>
                  <a:cubicBezTo>
                    <a:pt x="142113" y="333819"/>
                    <a:pt x="224442" y="414785"/>
                    <a:pt x="275058" y="411640"/>
                  </a:cubicBezTo>
                  <a:cubicBezTo>
                    <a:pt x="325674" y="408495"/>
                    <a:pt x="351773" y="373314"/>
                    <a:pt x="403654" y="3052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6A259BBB-0421-49E8-800C-C2C0C56EC4E7}"/>
                </a:ext>
              </a:extLst>
            </p:cNvPr>
            <p:cNvSpPr/>
            <p:nvPr/>
          </p:nvSpPr>
          <p:spPr>
            <a:xfrm>
              <a:off x="1807465" y="3464229"/>
              <a:ext cx="400696" cy="39069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0CA3528F-87BB-4748-A2DC-48E04592380B}"/>
                </a:ext>
              </a:extLst>
            </p:cNvPr>
            <p:cNvCxnSpPr>
              <a:cxnSpLocks/>
            </p:cNvCxnSpPr>
            <p:nvPr/>
          </p:nvCxnSpPr>
          <p:spPr>
            <a:xfrm>
              <a:off x="2007813" y="2890711"/>
              <a:ext cx="0" cy="521435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00F16F2A-1BEC-4A33-B652-FA7E5987F34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62946" y="4010693"/>
              <a:ext cx="621232" cy="681615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FAC66608-1410-43CF-9108-7379EEEE49ED}"/>
                </a:ext>
              </a:extLst>
            </p:cNvPr>
            <p:cNvCxnSpPr>
              <a:cxnSpLocks/>
              <a:endCxn id="17" idx="4"/>
            </p:cNvCxnSpPr>
            <p:nvPr/>
          </p:nvCxnSpPr>
          <p:spPr>
            <a:xfrm flipV="1">
              <a:off x="2007813" y="3854924"/>
              <a:ext cx="0" cy="771986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38">
              <a:extLst>
                <a:ext uri="{FF2B5EF4-FFF2-40B4-BE49-F238E27FC236}">
                  <a16:creationId xmlns:a16="http://schemas.microsoft.com/office/drawing/2014/main" id="{4B4F80E7-797A-4F8C-8C6A-4FD79C34CA2E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2692063" y="2419116"/>
              <a:ext cx="616460" cy="751787"/>
            </a:xfrm>
            <a:prstGeom prst="curvedConnector2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41">
              <a:extLst>
                <a:ext uri="{FF2B5EF4-FFF2-40B4-BE49-F238E27FC236}">
                  <a16:creationId xmlns:a16="http://schemas.microsoft.com/office/drawing/2014/main" id="{88D72428-160C-4C60-BB59-9E4489359DB3}"/>
                </a:ext>
              </a:extLst>
            </p:cNvPr>
            <p:cNvCxnSpPr>
              <a:cxnSpLocks/>
            </p:cNvCxnSpPr>
            <p:nvPr/>
          </p:nvCxnSpPr>
          <p:spPr>
            <a:xfrm rot="16200000" flipH="1" flipV="1">
              <a:off x="2600026" y="2652693"/>
              <a:ext cx="325613" cy="1226706"/>
            </a:xfrm>
            <a:prstGeom prst="curvedConnector3">
              <a:avLst>
                <a:gd name="adj1" fmla="val -78535"/>
              </a:avLst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37">
              <a:extLst>
                <a:ext uri="{FF2B5EF4-FFF2-40B4-BE49-F238E27FC236}">
                  <a16:creationId xmlns:a16="http://schemas.microsoft.com/office/drawing/2014/main" id="{46C0FE74-A97C-4CB8-ABF4-3B4C072CF8E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10802" y="3041862"/>
              <a:ext cx="161066" cy="2043668"/>
            </a:xfrm>
            <a:prstGeom prst="bentConnector4">
              <a:avLst>
                <a:gd name="adj1" fmla="val -310894"/>
                <a:gd name="adj2" fmla="val 97703"/>
              </a:avLst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2F286233-7E6E-495F-B4DE-8D868DA6B590}"/>
                </a:ext>
              </a:extLst>
            </p:cNvPr>
            <p:cNvCxnSpPr>
              <a:cxnSpLocks/>
            </p:cNvCxnSpPr>
            <p:nvPr/>
          </p:nvCxnSpPr>
          <p:spPr>
            <a:xfrm>
              <a:off x="2285858" y="3647102"/>
              <a:ext cx="644028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5" name="Picture 54" descr="arrow 6">
              <a:extLst>
                <a:ext uri="{FF2B5EF4-FFF2-40B4-BE49-F238E27FC236}">
                  <a16:creationId xmlns:a16="http://schemas.microsoft.com/office/drawing/2014/main" id="{096579F6-3FEF-4629-B25E-10B392C0E2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46823" y="2494970"/>
              <a:ext cx="2454206" cy="24741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5E72857C-241A-4E59-A56F-806B70349B60}"/>
                </a:ext>
              </a:extLst>
            </p:cNvPr>
            <p:cNvSpPr/>
            <p:nvPr/>
          </p:nvSpPr>
          <p:spPr>
            <a:xfrm>
              <a:off x="5728684" y="2948825"/>
              <a:ext cx="1593892" cy="1528005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38100"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Microbial-</a:t>
              </a:r>
            </a:p>
            <a:p>
              <a:pPr algn="ctr"/>
              <a:r>
                <a:rPr lang="en-US" sz="2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Explicit</a:t>
              </a:r>
            </a:p>
            <a:p>
              <a:pPr algn="ctr"/>
              <a:r>
                <a:rPr lang="en-US" sz="2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Model</a:t>
              </a: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5D122728-6BDA-41E0-9BAC-AAB651D29C69}"/>
                </a:ext>
              </a:extLst>
            </p:cNvPr>
            <p:cNvSpPr/>
            <p:nvPr/>
          </p:nvSpPr>
          <p:spPr>
            <a:xfrm>
              <a:off x="6492543" y="4367507"/>
              <a:ext cx="1593892" cy="1528005"/>
            </a:xfrm>
            <a:prstGeom prst="ellipse">
              <a:avLst/>
            </a:prstGeom>
            <a:solidFill>
              <a:schemeClr val="tx2"/>
            </a:solidFill>
            <a:ln w="38100"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Enzyme-</a:t>
              </a:r>
            </a:p>
            <a:p>
              <a:pPr algn="ctr"/>
              <a:r>
                <a:rPr lang="en-US" sz="2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Explicit</a:t>
              </a:r>
            </a:p>
            <a:p>
              <a:pPr algn="ctr"/>
              <a:r>
                <a:rPr lang="en-US" sz="2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Model</a:t>
              </a: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9F249B39-9102-4977-8B3F-A8BE3CCDF9AD}"/>
                </a:ext>
              </a:extLst>
            </p:cNvPr>
            <p:cNvSpPr/>
            <p:nvPr/>
          </p:nvSpPr>
          <p:spPr>
            <a:xfrm>
              <a:off x="6506468" y="1531106"/>
              <a:ext cx="1593892" cy="1528005"/>
            </a:xfrm>
            <a:prstGeom prst="ellipse">
              <a:avLst/>
            </a:prstGeom>
            <a:solidFill>
              <a:schemeClr val="accent5"/>
            </a:solidFill>
            <a:ln w="38100"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Substrate-</a:t>
              </a:r>
            </a:p>
            <a:p>
              <a:pPr algn="ctr"/>
              <a:r>
                <a:rPr lang="en-US" sz="2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Explicit</a:t>
              </a:r>
            </a:p>
            <a:p>
              <a:pPr algn="ctr"/>
              <a:r>
                <a:rPr lang="en-US" sz="2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Model</a:t>
              </a: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78C8E685-B222-46B3-B49B-A9D8A020FE57}"/>
                </a:ext>
              </a:extLst>
            </p:cNvPr>
            <p:cNvSpPr/>
            <p:nvPr/>
          </p:nvSpPr>
          <p:spPr>
            <a:xfrm>
              <a:off x="7679943" y="2682390"/>
              <a:ext cx="2060873" cy="2060873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2000" dirty="0">
                  <a:latin typeface="Arial" panose="020B0604020202020204" pitchFamily="34" charset="0"/>
                  <a:cs typeface="Arial" panose="020B0604020202020204" pitchFamily="34" charset="0"/>
                </a:rPr>
                <a:t>Integrative </a:t>
              </a:r>
            </a:p>
            <a:p>
              <a:pPr algn="ctr"/>
              <a:r>
                <a:rPr lang="en-US" sz="2000" dirty="0">
                  <a:latin typeface="Arial" panose="020B0604020202020204" pitchFamily="34" charset="0"/>
                  <a:cs typeface="Arial" panose="020B0604020202020204" pitchFamily="34" charset="0"/>
                </a:rPr>
                <a:t>Biogeochemical </a:t>
              </a:r>
            </a:p>
            <a:p>
              <a:pPr algn="ctr"/>
              <a:r>
                <a:rPr lang="en-US" sz="2000" dirty="0">
                  <a:latin typeface="Arial" panose="020B0604020202020204" pitchFamily="34" charset="0"/>
                  <a:cs typeface="Arial" panose="020B0604020202020204" pitchFamily="34" charset="0"/>
                </a:rPr>
                <a:t>Model</a:t>
              </a:r>
            </a:p>
          </p:txBody>
        </p: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1B890619-62C9-45D0-B090-52110D50FB7D}"/>
                </a:ext>
              </a:extLst>
            </p:cNvPr>
            <p:cNvCxnSpPr>
              <a:cxnSpLocks/>
              <a:stCxn id="58" idx="5"/>
              <a:endCxn id="59" idx="1"/>
            </p:cNvCxnSpPr>
            <p:nvPr/>
          </p:nvCxnSpPr>
          <p:spPr>
            <a:xfrm>
              <a:off x="7866940" y="2835340"/>
              <a:ext cx="114811" cy="14885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DA414124-FC11-4D25-A27E-7CA966B44BC3}"/>
                </a:ext>
              </a:extLst>
            </p:cNvPr>
            <p:cNvCxnSpPr>
              <a:cxnSpLocks/>
              <a:stCxn id="56" idx="6"/>
              <a:endCxn id="59" idx="2"/>
            </p:cNvCxnSpPr>
            <p:nvPr/>
          </p:nvCxnSpPr>
          <p:spPr>
            <a:xfrm flipV="1">
              <a:off x="7322576" y="3712827"/>
              <a:ext cx="357367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9F1C65C8-6AFA-470A-A89D-5B9185FF75ED}"/>
                </a:ext>
              </a:extLst>
            </p:cNvPr>
            <p:cNvCxnSpPr>
              <a:cxnSpLocks/>
              <a:stCxn id="57" idx="7"/>
              <a:endCxn id="59" idx="3"/>
            </p:cNvCxnSpPr>
            <p:nvPr/>
          </p:nvCxnSpPr>
          <p:spPr>
            <a:xfrm flipV="1">
              <a:off x="7853015" y="4441455"/>
              <a:ext cx="128736" cy="14982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C722E96C-5FB6-4DD7-906D-BD8BB93A54BC}"/>
                </a:ext>
              </a:extLst>
            </p:cNvPr>
            <p:cNvSpPr txBox="1"/>
            <p:nvPr/>
          </p:nvSpPr>
          <p:spPr>
            <a:xfrm>
              <a:off x="9654609" y="3236515"/>
              <a:ext cx="1439570" cy="978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920" dirty="0">
                  <a:latin typeface="Arial" panose="020B0604020202020204" pitchFamily="34" charset="0"/>
                  <a:cs typeface="Arial" panose="020B0604020202020204" pitchFamily="34" charset="0"/>
                </a:rPr>
                <a:t>Reactive-transport models</a:t>
              </a:r>
            </a:p>
          </p:txBody>
        </p:sp>
        <p:pic>
          <p:nvPicPr>
            <p:cNvPr id="77" name="Picture 76" descr="arrow 6">
              <a:extLst>
                <a:ext uri="{FF2B5EF4-FFF2-40B4-BE49-F238E27FC236}">
                  <a16:creationId xmlns:a16="http://schemas.microsoft.com/office/drawing/2014/main" id="{ADB556F1-CF03-4E8E-8479-29F949F9280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duotone>
                <a:prstClr val="black"/>
                <a:schemeClr val="accent6">
                  <a:lumMod val="50000"/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21323" y="1665637"/>
              <a:ext cx="2727338" cy="13367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85F0A51B-6A52-4517-B3FC-7C1A2929A6A9}"/>
                </a:ext>
              </a:extLst>
            </p:cNvPr>
            <p:cNvSpPr/>
            <p:nvPr/>
          </p:nvSpPr>
          <p:spPr>
            <a:xfrm>
              <a:off x="3735606" y="2115470"/>
              <a:ext cx="160813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800" dirty="0">
                  <a:latin typeface="Arial" panose="020B0604020202020204" pitchFamily="34" charset="0"/>
                  <a:cs typeface="Arial" panose="020B0604020202020204" pitchFamily="34" charset="0"/>
                </a:rPr>
                <a:t>Metabolomics</a:t>
              </a:r>
            </a:p>
          </p:txBody>
        </p:sp>
        <p:pic>
          <p:nvPicPr>
            <p:cNvPr id="82" name="Picture 81" descr="arrow 6">
              <a:extLst>
                <a:ext uri="{FF2B5EF4-FFF2-40B4-BE49-F238E27FC236}">
                  <a16:creationId xmlns:a16="http://schemas.microsoft.com/office/drawing/2014/main" id="{7AF7706E-2DDA-4220-9BB1-B031F4B736F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duotone>
                <a:prstClr val="black"/>
                <a:schemeClr val="accent6">
                  <a:lumMod val="50000"/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96192" y="4472859"/>
              <a:ext cx="2882999" cy="13367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724178EC-08A8-4D21-A850-309924217A80}"/>
                </a:ext>
              </a:extLst>
            </p:cNvPr>
            <p:cNvSpPr/>
            <p:nvPr/>
          </p:nvSpPr>
          <p:spPr>
            <a:xfrm>
              <a:off x="3245621" y="4837306"/>
              <a:ext cx="2416206" cy="66548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800" dirty="0" err="1">
                  <a:latin typeface="Arial" panose="020B0604020202020204" pitchFamily="34" charset="0"/>
                  <a:cs typeface="Arial" panose="020B0604020202020204" pitchFamily="34" charset="0"/>
                </a:rPr>
                <a:t>Metatranscriptomics</a:t>
              </a:r>
              <a:endParaRPr lang="en-US" sz="18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en-US" sz="1800" dirty="0" err="1">
                  <a:latin typeface="Arial" panose="020B0604020202020204" pitchFamily="34" charset="0"/>
                  <a:cs typeface="Arial" panose="020B0604020202020204" pitchFamily="34" charset="0"/>
                </a:rPr>
                <a:t>Metaproteomics</a:t>
              </a:r>
              <a:endParaRPr lang="en-US" sz="18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0EBCE482-878A-4775-91A4-D1DF9AB20AB5}"/>
                </a:ext>
              </a:extLst>
            </p:cNvPr>
            <p:cNvGrpSpPr/>
            <p:nvPr/>
          </p:nvGrpSpPr>
          <p:grpSpPr>
            <a:xfrm>
              <a:off x="10783814" y="933321"/>
              <a:ext cx="3710745" cy="4584132"/>
              <a:chOff x="1427684" y="1059003"/>
              <a:chExt cx="5201427" cy="6425671"/>
            </a:xfrm>
          </p:grpSpPr>
          <p:grpSp>
            <p:nvGrpSpPr>
              <p:cNvPr id="95" name="Group 94">
                <a:extLst>
                  <a:ext uri="{FF2B5EF4-FFF2-40B4-BE49-F238E27FC236}">
                    <a16:creationId xmlns:a16="http://schemas.microsoft.com/office/drawing/2014/main" id="{8AC73105-BB27-4DE4-9CC7-592172829D0C}"/>
                  </a:ext>
                </a:extLst>
              </p:cNvPr>
              <p:cNvGrpSpPr/>
              <p:nvPr/>
            </p:nvGrpSpPr>
            <p:grpSpPr>
              <a:xfrm>
                <a:off x="2095867" y="2915219"/>
                <a:ext cx="4533244" cy="4569455"/>
                <a:chOff x="8750559" y="2658850"/>
                <a:chExt cx="2623675" cy="2644632"/>
              </a:xfrm>
            </p:grpSpPr>
            <p:pic>
              <p:nvPicPr>
                <p:cNvPr id="100" name="Picture 6" descr="Related image">
                  <a:extLst>
                    <a:ext uri="{FF2B5EF4-FFF2-40B4-BE49-F238E27FC236}">
                      <a16:creationId xmlns:a16="http://schemas.microsoft.com/office/drawing/2014/main" id="{8BC32421-6E04-4D68-99B6-9A7AEEDA408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saturation sat="33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55152" b="55901"/>
                <a:stretch/>
              </p:blipFill>
              <p:spPr bwMode="auto">
                <a:xfrm>
                  <a:off x="8750559" y="2658850"/>
                  <a:ext cx="2623675" cy="26446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1" name="Picture 3" descr="M:\adminstration\SEDP2016-17\Poster\images from Shannon Colson\earth.jpg">
                  <a:extLst>
                    <a:ext uri="{FF2B5EF4-FFF2-40B4-BE49-F238E27FC236}">
                      <a16:creationId xmlns:a16="http://schemas.microsoft.com/office/drawing/2014/main" id="{8A8FD51F-27EB-4E3F-A955-13DE0AA9093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982585" y="2953593"/>
                  <a:ext cx="2030729" cy="203072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96" name="Picture 4" descr="Related image">
                <a:extLst>
                  <a:ext uri="{FF2B5EF4-FFF2-40B4-BE49-F238E27FC236}">
                    <a16:creationId xmlns:a16="http://schemas.microsoft.com/office/drawing/2014/main" id="{F2325459-7F1E-49F9-B0A0-AA2EBB32BAD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49962" y="2201595"/>
                <a:ext cx="849894" cy="7683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7" name="Picture 2" descr="Related image">
                <a:extLst>
                  <a:ext uri="{FF2B5EF4-FFF2-40B4-BE49-F238E27FC236}">
                    <a16:creationId xmlns:a16="http://schemas.microsoft.com/office/drawing/2014/main" id="{C7D7C52E-6B94-4071-A543-424D40ABB43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8">
                <a:clrChange>
                  <a:clrFrom>
                    <a:srgbClr val="F4D53C"/>
                  </a:clrFrom>
                  <a:clrTo>
                    <a:srgbClr val="F4D53C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8567"/>
              <a:stretch/>
            </p:blipFill>
            <p:spPr bwMode="auto">
              <a:xfrm flipH="1">
                <a:off x="1427684" y="1059003"/>
                <a:ext cx="3325479" cy="258248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8" name="Picture 8" descr="Image result for running cow cartoon">
                <a:extLst>
                  <a:ext uri="{FF2B5EF4-FFF2-40B4-BE49-F238E27FC236}">
                    <a16:creationId xmlns:a16="http://schemas.microsoft.com/office/drawing/2014/main" id="{F4E02446-E0C3-4D6A-8D74-DDACB0B26B9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976216" flipH="1">
                <a:off x="5672524" y="3159630"/>
                <a:ext cx="694043" cy="6554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9" name="Picture 10" descr="Image result for running tree cartoon">
                <a:extLst>
                  <a:ext uri="{FF2B5EF4-FFF2-40B4-BE49-F238E27FC236}">
                    <a16:creationId xmlns:a16="http://schemas.microsoft.com/office/drawing/2014/main" id="{BCD05D1C-AC68-4E07-B1E6-6DDA7D6E2DE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clrChange>
                  <a:clrFrom>
                    <a:srgbClr val="FCFEFC"/>
                  </a:clrFrom>
                  <a:clrTo>
                    <a:srgbClr val="FCFEFC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4796062" y="2371271"/>
                <a:ext cx="869743" cy="9123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FF811709-EA4F-43CF-85B2-6078FF4D7F4C}"/>
                </a:ext>
              </a:extLst>
            </p:cNvPr>
            <p:cNvGrpSpPr/>
            <p:nvPr/>
          </p:nvGrpSpPr>
          <p:grpSpPr>
            <a:xfrm>
              <a:off x="11763443" y="2824784"/>
              <a:ext cx="2073140" cy="2073141"/>
              <a:chOff x="12025524" y="3418056"/>
              <a:chExt cx="2073140" cy="2073141"/>
            </a:xfrm>
          </p:grpSpPr>
          <p:pic>
            <p:nvPicPr>
              <p:cNvPr id="103" name="Picture 4" descr="Image result for infinite arrow">
                <a:extLst>
                  <a:ext uri="{FF2B5EF4-FFF2-40B4-BE49-F238E27FC236}">
                    <a16:creationId xmlns:a16="http://schemas.microsoft.com/office/drawing/2014/main" id="{EFC6C459-1A3C-4677-8EA7-33ADC0B2CF1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duotone>
                  <a:srgbClr val="F4AA00">
                    <a:shade val="45000"/>
                    <a:satMod val="135000"/>
                  </a:srgb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025524" y="3418056"/>
                <a:ext cx="2073140" cy="207314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A682D971-D03A-4EE3-A00A-D291C30FFC23}"/>
                  </a:ext>
                </a:extLst>
              </p:cNvPr>
              <p:cNvSpPr txBox="1"/>
              <p:nvPr/>
            </p:nvSpPr>
            <p:spPr>
              <a:xfrm>
                <a:off x="12155885" y="4076774"/>
                <a:ext cx="494551" cy="7147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1316736"/>
                <a:r>
                  <a:rPr lang="en-US" sz="4320" b="1" dirty="0">
                    <a:solidFill>
                      <a:schemeClr val="accent4">
                        <a:lumMod val="60000"/>
                        <a:lumOff val="40000"/>
                      </a:schemeClr>
                    </a:solidFill>
                    <a:latin typeface="Arial"/>
                  </a:rPr>
                  <a:t>C</a:t>
                </a:r>
              </a:p>
            </p:txBody>
          </p:sp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7E529BDE-F70A-42BD-908A-179AFEB95E2E}"/>
                  </a:ext>
                </a:extLst>
              </p:cNvPr>
              <p:cNvSpPr txBox="1"/>
              <p:nvPr/>
            </p:nvSpPr>
            <p:spPr>
              <a:xfrm>
                <a:off x="13357666" y="4059391"/>
                <a:ext cx="708341" cy="7147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1316736"/>
                <a:r>
                  <a:rPr lang="en-US" sz="4320" b="1" dirty="0">
                    <a:solidFill>
                      <a:schemeClr val="accent4">
                        <a:lumMod val="60000"/>
                        <a:lumOff val="40000"/>
                      </a:schemeClr>
                    </a:solidFill>
                    <a:latin typeface="Arial"/>
                  </a:rPr>
                  <a:t>N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08871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B5B2F1B-46E8-4194-952E-2DB8F1F77376}"/>
              </a:ext>
            </a:extLst>
          </p:cNvPr>
          <p:cNvSpPr txBox="1"/>
          <p:nvPr/>
        </p:nvSpPr>
        <p:spPr>
          <a:xfrm>
            <a:off x="1698758" y="1405700"/>
            <a:ext cx="1144236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tx1">
                    <a:lumMod val="75000"/>
                  </a:schemeClr>
                </a:solidFill>
              </a:rPr>
              <a:t>Questions before moving forward to the </a:t>
            </a:r>
            <a:r>
              <a:rPr lang="en-US" sz="4400" dirty="0" err="1">
                <a:solidFill>
                  <a:schemeClr val="tx1">
                    <a:lumMod val="75000"/>
                  </a:schemeClr>
                </a:solidFill>
              </a:rPr>
              <a:t>KBase</a:t>
            </a:r>
            <a:r>
              <a:rPr lang="en-US" sz="4400" dirty="0">
                <a:solidFill>
                  <a:schemeClr val="tx1">
                    <a:lumMod val="75000"/>
                  </a:schemeClr>
                </a:solidFill>
              </a:rPr>
              <a:t> lambda tutorial?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0A0AEA-D4DF-4056-A028-43B572F2AF67}"/>
              </a:ext>
            </a:extLst>
          </p:cNvPr>
          <p:cNvSpPr txBox="1"/>
          <p:nvPr/>
        </p:nvSpPr>
        <p:spPr>
          <a:xfrm>
            <a:off x="5310484" y="3123827"/>
            <a:ext cx="400943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tx1">
                    <a:lumMod val="75000"/>
                  </a:schemeClr>
                </a:solidFill>
              </a:rPr>
              <a:t>Hyun-Seob Song</a:t>
            </a:r>
          </a:p>
          <a:p>
            <a:pPr algn="ctr"/>
            <a:r>
              <a:rPr lang="en-US" sz="2800" dirty="0">
                <a:solidFill>
                  <a:schemeClr val="tx1">
                    <a:lumMod val="75000"/>
                  </a:schemeClr>
                </a:solidFill>
              </a:rPr>
              <a:t>Email: </a:t>
            </a:r>
            <a:r>
              <a:rPr lang="en-US" sz="2800" dirty="0">
                <a:solidFill>
                  <a:schemeClr val="tx1">
                    <a:lumMod val="75000"/>
                  </a:schemeClr>
                </a:solidFill>
                <a:hlinkClick r:id="rId2"/>
              </a:rPr>
              <a:t>hsong5@unl.edu</a:t>
            </a:r>
            <a:endParaRPr lang="en-US" sz="2800" dirty="0">
              <a:solidFill>
                <a:schemeClr val="tx1">
                  <a:lumMod val="75000"/>
                </a:schemeClr>
              </a:solidFill>
            </a:endParaRPr>
          </a:p>
        </p:txBody>
      </p:sp>
      <p:pic>
        <p:nvPicPr>
          <p:cNvPr id="69634" name="Picture 2" descr="UNL to begin semester early, online before transitioning to face ...">
            <a:extLst>
              <a:ext uri="{FF2B5EF4-FFF2-40B4-BE49-F238E27FC236}">
                <a16:creationId xmlns:a16="http://schemas.microsoft.com/office/drawing/2014/main" id="{043460F0-4C09-4F41-8544-0A06C8B39C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8948" y="4135564"/>
            <a:ext cx="4032504" cy="2688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55BEA93-690B-4203-97DD-6FF5CFF3A51A}"/>
              </a:ext>
            </a:extLst>
          </p:cNvPr>
          <p:cNvSpPr/>
          <p:nvPr/>
        </p:nvSpPr>
        <p:spPr>
          <a:xfrm>
            <a:off x="3685450" y="7251656"/>
            <a:ext cx="746898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hlinkClick r:id="rId4"/>
              </a:rPr>
              <a:t>https://narrative.kbase.us/narrative/65526</a:t>
            </a:r>
            <a:endParaRPr lang="en-US" sz="2800" dirty="0"/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DC5FC1C1-CB2D-441E-8E81-DF9416F10D97}"/>
              </a:ext>
            </a:extLst>
          </p:cNvPr>
          <p:cNvSpPr/>
          <p:nvPr/>
        </p:nvSpPr>
        <p:spPr>
          <a:xfrm>
            <a:off x="2986764" y="7307526"/>
            <a:ext cx="978408" cy="484632"/>
          </a:xfrm>
          <a:prstGeom prst="rightArrow">
            <a:avLst/>
          </a:prstGeom>
          <a:solidFill>
            <a:srgbClr val="C00000"/>
          </a:solidFill>
          <a:ln w="254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DD8CAD-86DB-4E22-AF62-E941BAEC9870}"/>
              </a:ext>
            </a:extLst>
          </p:cNvPr>
          <p:cNvSpPr txBox="1"/>
          <p:nvPr/>
        </p:nvSpPr>
        <p:spPr>
          <a:xfrm>
            <a:off x="10814304" y="7282433"/>
            <a:ext cx="11961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solidFill>
                  <a:srgbClr val="FF0000"/>
                </a:solidFill>
              </a:rPr>
              <a:t>(public)</a:t>
            </a:r>
          </a:p>
        </p:txBody>
      </p:sp>
    </p:spTree>
    <p:extLst>
      <p:ext uri="{BB962C8B-B14F-4D97-AF65-F5344CB8AC3E}">
        <p14:creationId xmlns:p14="http://schemas.microsoft.com/office/powerpoint/2010/main" val="697545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FD0D9-1CAC-4FBD-8120-CBD5A07EB9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600" y="2743200"/>
            <a:ext cx="5105400" cy="1828800"/>
          </a:xfrm>
        </p:spPr>
        <p:txBody>
          <a:bodyPr/>
          <a:lstStyle/>
          <a:p>
            <a:pPr algn="l"/>
            <a:r>
              <a:rPr lang="en-US" sz="3600" dirty="0"/>
              <a:t>Substrate-explicit Modeling Tutorial</a:t>
            </a:r>
            <a:br>
              <a:rPr lang="en-US" sz="3600" dirty="0"/>
            </a:br>
            <a:r>
              <a:rPr lang="en-US" sz="3600" dirty="0">
                <a:solidFill>
                  <a:schemeClr val="tx2"/>
                </a:solidFill>
              </a:rPr>
              <a:t>(</a:t>
            </a:r>
            <a:r>
              <a:rPr lang="en-US" sz="3600" dirty="0" err="1">
                <a:solidFill>
                  <a:schemeClr val="tx2"/>
                </a:solidFill>
              </a:rPr>
              <a:t>KBase</a:t>
            </a:r>
            <a:r>
              <a:rPr lang="en-US" sz="3600" dirty="0">
                <a:solidFill>
                  <a:schemeClr val="tx2"/>
                </a:solidFill>
              </a:rPr>
              <a:t> Narrative)</a:t>
            </a:r>
            <a:endParaRPr lang="en-US" sz="3200" dirty="0">
              <a:solidFill>
                <a:schemeClr val="tx2"/>
              </a:solidFill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99B7686-0542-4D28-9DDA-978BB387A3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Hyun-Seob Song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452A38F-8A36-41F2-85CA-5F42CB88C5D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1800" dirty="0"/>
              <a:t>University of Nebraska-Lincoln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DDDBD1-5437-4C5D-861C-923A86045E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0529" y="6654595"/>
            <a:ext cx="5877792" cy="140072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F342F0A-486D-4AEE-9CD8-8F094F0E6A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6481" y="2242185"/>
            <a:ext cx="6509697" cy="3150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155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2885B-03F8-46C0-936C-7B1969345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189094"/>
            <a:ext cx="12801600" cy="1089529"/>
          </a:xfrm>
        </p:spPr>
        <p:txBody>
          <a:bodyPr/>
          <a:lstStyle/>
          <a:p>
            <a:r>
              <a:rPr lang="en-US" dirty="0"/>
              <a:t>Microbe-substrate-enzyme interactions have been considered at a lumped level in earlier models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633412A-9549-4DE6-AD73-91054F99200F}"/>
              </a:ext>
            </a:extLst>
          </p:cNvPr>
          <p:cNvSpPr/>
          <p:nvPr/>
        </p:nvSpPr>
        <p:spPr>
          <a:xfrm>
            <a:off x="2689006" y="5676038"/>
            <a:ext cx="955221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Predictions limited to lumped variables </a:t>
            </a:r>
          </a:p>
          <a:p>
            <a:pPr marL="891540" lvl="1" indent="-34290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accent4"/>
                </a:solidFill>
              </a:rPr>
              <a:t>Unable to make precise prediction of control points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AA0B25E-997D-4CEB-9439-9AACF1FB8516}"/>
              </a:ext>
            </a:extLst>
          </p:cNvPr>
          <p:cNvGrpSpPr/>
          <p:nvPr/>
        </p:nvGrpSpPr>
        <p:grpSpPr>
          <a:xfrm>
            <a:off x="2713850" y="2249043"/>
            <a:ext cx="3326967" cy="3185981"/>
            <a:chOff x="1522225" y="2606518"/>
            <a:chExt cx="3833044" cy="3670612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A1699F62-1262-4E08-A988-FC524B0C6872}"/>
                </a:ext>
              </a:extLst>
            </p:cNvPr>
            <p:cNvSpPr/>
            <p:nvPr/>
          </p:nvSpPr>
          <p:spPr>
            <a:xfrm>
              <a:off x="1522225" y="2606518"/>
              <a:ext cx="3833044" cy="3670612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pic>
          <p:nvPicPr>
            <p:cNvPr id="6" name="Picture 8" descr="Related image">
              <a:extLst>
                <a:ext uri="{FF2B5EF4-FFF2-40B4-BE49-F238E27FC236}">
                  <a16:creationId xmlns:a16="http://schemas.microsoft.com/office/drawing/2014/main" id="{2AFF3183-271F-4E1A-BFF1-171B5BA018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5255450">
              <a:off x="4126605" y="3525345"/>
              <a:ext cx="1117145" cy="114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E9C22B35-C6A1-4CC3-871E-672B45681EB0}"/>
                </a:ext>
              </a:extLst>
            </p:cNvPr>
            <p:cNvSpPr/>
            <p:nvPr/>
          </p:nvSpPr>
          <p:spPr>
            <a:xfrm rot="263557">
              <a:off x="2916179" y="5280222"/>
              <a:ext cx="599547" cy="733231"/>
            </a:xfrm>
            <a:custGeom>
              <a:avLst/>
              <a:gdLst>
                <a:gd name="connsiteX0" fmla="*/ 4335 w 468400"/>
                <a:gd name="connsiteY0" fmla="*/ 350196 h 651788"/>
                <a:gd name="connsiteX1" fmla="*/ 33518 w 468400"/>
                <a:gd name="connsiteY1" fmla="*/ 651753 h 651788"/>
                <a:gd name="connsiteX2" fmla="*/ 179433 w 468400"/>
                <a:gd name="connsiteY2" fmla="*/ 369651 h 651788"/>
                <a:gd name="connsiteX3" fmla="*/ 296165 w 468400"/>
                <a:gd name="connsiteY3" fmla="*/ 262647 h 651788"/>
                <a:gd name="connsiteX4" fmla="*/ 432352 w 468400"/>
                <a:gd name="connsiteY4" fmla="*/ 418289 h 651788"/>
                <a:gd name="connsiteX5" fmla="*/ 461535 w 468400"/>
                <a:gd name="connsiteY5" fmla="*/ 165370 h 651788"/>
                <a:gd name="connsiteX6" fmla="*/ 325348 w 468400"/>
                <a:gd name="connsiteY6" fmla="*/ 0 h 651788"/>
                <a:gd name="connsiteX7" fmla="*/ 101612 w 468400"/>
                <a:gd name="connsiteY7" fmla="*/ 165370 h 651788"/>
                <a:gd name="connsiteX8" fmla="*/ 4335 w 468400"/>
                <a:gd name="connsiteY8" fmla="*/ 350196 h 65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8400" h="651788">
                  <a:moveTo>
                    <a:pt x="4335" y="350196"/>
                  </a:moveTo>
                  <a:cubicBezTo>
                    <a:pt x="-7014" y="431260"/>
                    <a:pt x="4335" y="648511"/>
                    <a:pt x="33518" y="651753"/>
                  </a:cubicBezTo>
                  <a:cubicBezTo>
                    <a:pt x="62701" y="654996"/>
                    <a:pt x="135659" y="434502"/>
                    <a:pt x="179433" y="369651"/>
                  </a:cubicBezTo>
                  <a:cubicBezTo>
                    <a:pt x="223207" y="304800"/>
                    <a:pt x="254012" y="254541"/>
                    <a:pt x="296165" y="262647"/>
                  </a:cubicBezTo>
                  <a:cubicBezTo>
                    <a:pt x="338318" y="270753"/>
                    <a:pt x="404790" y="434502"/>
                    <a:pt x="432352" y="418289"/>
                  </a:cubicBezTo>
                  <a:cubicBezTo>
                    <a:pt x="459914" y="402076"/>
                    <a:pt x="479369" y="235085"/>
                    <a:pt x="461535" y="165370"/>
                  </a:cubicBezTo>
                  <a:cubicBezTo>
                    <a:pt x="443701" y="95655"/>
                    <a:pt x="385335" y="0"/>
                    <a:pt x="325348" y="0"/>
                  </a:cubicBezTo>
                  <a:cubicBezTo>
                    <a:pt x="265361" y="0"/>
                    <a:pt x="156736" y="105383"/>
                    <a:pt x="101612" y="165370"/>
                  </a:cubicBezTo>
                  <a:cubicBezTo>
                    <a:pt x="46488" y="225357"/>
                    <a:pt x="15684" y="269132"/>
                    <a:pt x="4335" y="35019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0AEA42F5-6017-49B7-B2B8-5CAB4AA89DCC}"/>
                </a:ext>
              </a:extLst>
            </p:cNvPr>
            <p:cNvSpPr/>
            <p:nvPr/>
          </p:nvSpPr>
          <p:spPr>
            <a:xfrm rot="19111843">
              <a:off x="2746988" y="2761896"/>
              <a:ext cx="894310" cy="692639"/>
            </a:xfrm>
            <a:custGeom>
              <a:avLst/>
              <a:gdLst>
                <a:gd name="connsiteX0" fmla="*/ 382062 w 1724252"/>
                <a:gd name="connsiteY0" fmla="*/ 477780 h 1249329"/>
                <a:gd name="connsiteX1" fmla="*/ 586343 w 1724252"/>
                <a:gd name="connsiteY1" fmla="*/ 10852 h 1249329"/>
                <a:gd name="connsiteX2" fmla="*/ 917083 w 1724252"/>
                <a:gd name="connsiteY2" fmla="*/ 176222 h 1249329"/>
                <a:gd name="connsiteX3" fmla="*/ 829534 w 1724252"/>
                <a:gd name="connsiteY3" fmla="*/ 487507 h 1249329"/>
                <a:gd name="connsiteX4" fmla="*/ 965721 w 1724252"/>
                <a:gd name="connsiteY4" fmla="*/ 555601 h 1249329"/>
                <a:gd name="connsiteX5" fmla="*/ 1111636 w 1724252"/>
                <a:gd name="connsiteY5" fmla="*/ 380503 h 1249329"/>
                <a:gd name="connsiteX6" fmla="*/ 1413194 w 1724252"/>
                <a:gd name="connsiteY6" fmla="*/ 526418 h 1249329"/>
                <a:gd name="connsiteX7" fmla="*/ 1286734 w 1724252"/>
                <a:gd name="connsiteY7" fmla="*/ 720971 h 1249329"/>
                <a:gd name="connsiteX8" fmla="*/ 1131092 w 1724252"/>
                <a:gd name="connsiteY8" fmla="*/ 740426 h 1249329"/>
                <a:gd name="connsiteX9" fmla="*/ 965721 w 1724252"/>
                <a:gd name="connsiteY9" fmla="*/ 886341 h 1249329"/>
                <a:gd name="connsiteX10" fmla="*/ 1053270 w 1724252"/>
                <a:gd name="connsiteY10" fmla="*/ 1003073 h 1249329"/>
                <a:gd name="connsiteX11" fmla="*/ 1208913 w 1724252"/>
                <a:gd name="connsiteY11" fmla="*/ 983618 h 1249329"/>
                <a:gd name="connsiteX12" fmla="*/ 1413194 w 1724252"/>
                <a:gd name="connsiteY12" fmla="*/ 934980 h 1249329"/>
                <a:gd name="connsiteX13" fmla="*/ 1695296 w 1724252"/>
                <a:gd name="connsiteY13" fmla="*/ 1022528 h 1249329"/>
                <a:gd name="connsiteX14" fmla="*/ 1695296 w 1724252"/>
                <a:gd name="connsiteY14" fmla="*/ 1100350 h 1249329"/>
                <a:gd name="connsiteX15" fmla="*/ 1520198 w 1724252"/>
                <a:gd name="connsiteY15" fmla="*/ 1158716 h 1249329"/>
                <a:gd name="connsiteX16" fmla="*/ 1315917 w 1724252"/>
                <a:gd name="connsiteY16" fmla="*/ 1158716 h 1249329"/>
                <a:gd name="connsiteX17" fmla="*/ 1004632 w 1724252"/>
                <a:gd name="connsiteY17" fmla="*/ 1246265 h 1249329"/>
                <a:gd name="connsiteX18" fmla="*/ 955994 w 1724252"/>
                <a:gd name="connsiteY18" fmla="*/ 1032256 h 1249329"/>
                <a:gd name="connsiteX19" fmla="*/ 800351 w 1724252"/>
                <a:gd name="connsiteY19" fmla="*/ 905797 h 1249329"/>
                <a:gd name="connsiteX20" fmla="*/ 489066 w 1724252"/>
                <a:gd name="connsiteY20" fmla="*/ 1022528 h 1249329"/>
                <a:gd name="connsiteX21" fmla="*/ 401517 w 1724252"/>
                <a:gd name="connsiteY21" fmla="*/ 1003073 h 1249329"/>
                <a:gd name="connsiteX22" fmla="*/ 391790 w 1724252"/>
                <a:gd name="connsiteY22" fmla="*/ 905797 h 1249329"/>
                <a:gd name="connsiteX23" fmla="*/ 566887 w 1724252"/>
                <a:gd name="connsiteY23" fmla="*/ 750154 h 1249329"/>
                <a:gd name="connsiteX24" fmla="*/ 566887 w 1724252"/>
                <a:gd name="connsiteY24" fmla="*/ 555601 h 1249329"/>
                <a:gd name="connsiteX25" fmla="*/ 479338 w 1724252"/>
                <a:gd name="connsiteY25" fmla="*/ 555601 h 1249329"/>
                <a:gd name="connsiteX26" fmla="*/ 70777 w 1724252"/>
                <a:gd name="connsiteY26" fmla="*/ 643150 h 1249329"/>
                <a:gd name="connsiteX27" fmla="*/ 2683 w 1724252"/>
                <a:gd name="connsiteY27" fmla="*/ 506962 h 1249329"/>
                <a:gd name="connsiteX28" fmla="*/ 22138 w 1724252"/>
                <a:gd name="connsiteY28" fmla="*/ 361048 h 1249329"/>
                <a:gd name="connsiteX29" fmla="*/ 99960 w 1724252"/>
                <a:gd name="connsiteY29" fmla="*/ 331865 h 1249329"/>
                <a:gd name="connsiteX30" fmla="*/ 275058 w 1724252"/>
                <a:gd name="connsiteY30" fmla="*/ 419414 h 1249329"/>
                <a:gd name="connsiteX31" fmla="*/ 382062 w 1724252"/>
                <a:gd name="connsiteY31" fmla="*/ 477780 h 1249329"/>
                <a:gd name="connsiteX0" fmla="*/ 403654 w 1724252"/>
                <a:gd name="connsiteY0" fmla="*/ 305220 h 1241555"/>
                <a:gd name="connsiteX1" fmla="*/ 586343 w 1724252"/>
                <a:gd name="connsiteY1" fmla="*/ 3078 h 1241555"/>
                <a:gd name="connsiteX2" fmla="*/ 917083 w 1724252"/>
                <a:gd name="connsiteY2" fmla="*/ 168448 h 1241555"/>
                <a:gd name="connsiteX3" fmla="*/ 829534 w 1724252"/>
                <a:gd name="connsiteY3" fmla="*/ 479733 h 1241555"/>
                <a:gd name="connsiteX4" fmla="*/ 965721 w 1724252"/>
                <a:gd name="connsiteY4" fmla="*/ 547827 h 1241555"/>
                <a:gd name="connsiteX5" fmla="*/ 1111636 w 1724252"/>
                <a:gd name="connsiteY5" fmla="*/ 372729 h 1241555"/>
                <a:gd name="connsiteX6" fmla="*/ 1413194 w 1724252"/>
                <a:gd name="connsiteY6" fmla="*/ 518644 h 1241555"/>
                <a:gd name="connsiteX7" fmla="*/ 1286734 w 1724252"/>
                <a:gd name="connsiteY7" fmla="*/ 713197 h 1241555"/>
                <a:gd name="connsiteX8" fmla="*/ 1131092 w 1724252"/>
                <a:gd name="connsiteY8" fmla="*/ 732652 h 1241555"/>
                <a:gd name="connsiteX9" fmla="*/ 965721 w 1724252"/>
                <a:gd name="connsiteY9" fmla="*/ 878567 h 1241555"/>
                <a:gd name="connsiteX10" fmla="*/ 1053270 w 1724252"/>
                <a:gd name="connsiteY10" fmla="*/ 995299 h 1241555"/>
                <a:gd name="connsiteX11" fmla="*/ 1208913 w 1724252"/>
                <a:gd name="connsiteY11" fmla="*/ 975844 h 1241555"/>
                <a:gd name="connsiteX12" fmla="*/ 1413194 w 1724252"/>
                <a:gd name="connsiteY12" fmla="*/ 927206 h 1241555"/>
                <a:gd name="connsiteX13" fmla="*/ 1695296 w 1724252"/>
                <a:gd name="connsiteY13" fmla="*/ 1014754 h 1241555"/>
                <a:gd name="connsiteX14" fmla="*/ 1695296 w 1724252"/>
                <a:gd name="connsiteY14" fmla="*/ 1092576 h 1241555"/>
                <a:gd name="connsiteX15" fmla="*/ 1520198 w 1724252"/>
                <a:gd name="connsiteY15" fmla="*/ 1150942 h 1241555"/>
                <a:gd name="connsiteX16" fmla="*/ 1315917 w 1724252"/>
                <a:gd name="connsiteY16" fmla="*/ 1150942 h 1241555"/>
                <a:gd name="connsiteX17" fmla="*/ 1004632 w 1724252"/>
                <a:gd name="connsiteY17" fmla="*/ 1238491 h 1241555"/>
                <a:gd name="connsiteX18" fmla="*/ 955994 w 1724252"/>
                <a:gd name="connsiteY18" fmla="*/ 1024482 h 1241555"/>
                <a:gd name="connsiteX19" fmla="*/ 800351 w 1724252"/>
                <a:gd name="connsiteY19" fmla="*/ 898023 h 1241555"/>
                <a:gd name="connsiteX20" fmla="*/ 489066 w 1724252"/>
                <a:gd name="connsiteY20" fmla="*/ 1014754 h 1241555"/>
                <a:gd name="connsiteX21" fmla="*/ 401517 w 1724252"/>
                <a:gd name="connsiteY21" fmla="*/ 995299 h 1241555"/>
                <a:gd name="connsiteX22" fmla="*/ 391790 w 1724252"/>
                <a:gd name="connsiteY22" fmla="*/ 898023 h 1241555"/>
                <a:gd name="connsiteX23" fmla="*/ 566887 w 1724252"/>
                <a:gd name="connsiteY23" fmla="*/ 742380 h 1241555"/>
                <a:gd name="connsiteX24" fmla="*/ 566887 w 1724252"/>
                <a:gd name="connsiteY24" fmla="*/ 547827 h 1241555"/>
                <a:gd name="connsiteX25" fmla="*/ 479338 w 1724252"/>
                <a:gd name="connsiteY25" fmla="*/ 547827 h 1241555"/>
                <a:gd name="connsiteX26" fmla="*/ 70777 w 1724252"/>
                <a:gd name="connsiteY26" fmla="*/ 635376 h 1241555"/>
                <a:gd name="connsiteX27" fmla="*/ 2683 w 1724252"/>
                <a:gd name="connsiteY27" fmla="*/ 499188 h 1241555"/>
                <a:gd name="connsiteX28" fmla="*/ 22138 w 1724252"/>
                <a:gd name="connsiteY28" fmla="*/ 353274 h 1241555"/>
                <a:gd name="connsiteX29" fmla="*/ 99960 w 1724252"/>
                <a:gd name="connsiteY29" fmla="*/ 324091 h 1241555"/>
                <a:gd name="connsiteX30" fmla="*/ 275058 w 1724252"/>
                <a:gd name="connsiteY30" fmla="*/ 411640 h 1241555"/>
                <a:gd name="connsiteX31" fmla="*/ 403654 w 1724252"/>
                <a:gd name="connsiteY31" fmla="*/ 305220 h 1241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724252" h="1241555">
                  <a:moveTo>
                    <a:pt x="403654" y="305220"/>
                  </a:moveTo>
                  <a:cubicBezTo>
                    <a:pt x="455535" y="237126"/>
                    <a:pt x="500772" y="25873"/>
                    <a:pt x="586343" y="3078"/>
                  </a:cubicBezTo>
                  <a:cubicBezTo>
                    <a:pt x="671914" y="-19717"/>
                    <a:pt x="876551" y="89005"/>
                    <a:pt x="917083" y="168448"/>
                  </a:cubicBezTo>
                  <a:cubicBezTo>
                    <a:pt x="957615" y="247891"/>
                    <a:pt x="821428" y="416503"/>
                    <a:pt x="829534" y="479733"/>
                  </a:cubicBezTo>
                  <a:cubicBezTo>
                    <a:pt x="837640" y="542963"/>
                    <a:pt x="918704" y="565661"/>
                    <a:pt x="965721" y="547827"/>
                  </a:cubicBezTo>
                  <a:cubicBezTo>
                    <a:pt x="1012738" y="529993"/>
                    <a:pt x="1037057" y="377593"/>
                    <a:pt x="1111636" y="372729"/>
                  </a:cubicBezTo>
                  <a:cubicBezTo>
                    <a:pt x="1186215" y="367865"/>
                    <a:pt x="1384011" y="461899"/>
                    <a:pt x="1413194" y="518644"/>
                  </a:cubicBezTo>
                  <a:cubicBezTo>
                    <a:pt x="1442377" y="575389"/>
                    <a:pt x="1333751" y="677529"/>
                    <a:pt x="1286734" y="713197"/>
                  </a:cubicBezTo>
                  <a:cubicBezTo>
                    <a:pt x="1239717" y="748865"/>
                    <a:pt x="1184594" y="705090"/>
                    <a:pt x="1131092" y="732652"/>
                  </a:cubicBezTo>
                  <a:cubicBezTo>
                    <a:pt x="1077590" y="760214"/>
                    <a:pt x="978691" y="834793"/>
                    <a:pt x="965721" y="878567"/>
                  </a:cubicBezTo>
                  <a:cubicBezTo>
                    <a:pt x="952751" y="922341"/>
                    <a:pt x="1012738" y="979086"/>
                    <a:pt x="1053270" y="995299"/>
                  </a:cubicBezTo>
                  <a:cubicBezTo>
                    <a:pt x="1093802" y="1011512"/>
                    <a:pt x="1148926" y="987193"/>
                    <a:pt x="1208913" y="975844"/>
                  </a:cubicBezTo>
                  <a:cubicBezTo>
                    <a:pt x="1268900" y="964495"/>
                    <a:pt x="1332130" y="920721"/>
                    <a:pt x="1413194" y="927206"/>
                  </a:cubicBezTo>
                  <a:cubicBezTo>
                    <a:pt x="1494258" y="933691"/>
                    <a:pt x="1648279" y="987192"/>
                    <a:pt x="1695296" y="1014754"/>
                  </a:cubicBezTo>
                  <a:cubicBezTo>
                    <a:pt x="1742313" y="1042316"/>
                    <a:pt x="1724479" y="1069878"/>
                    <a:pt x="1695296" y="1092576"/>
                  </a:cubicBezTo>
                  <a:cubicBezTo>
                    <a:pt x="1666113" y="1115274"/>
                    <a:pt x="1583428" y="1141214"/>
                    <a:pt x="1520198" y="1150942"/>
                  </a:cubicBezTo>
                  <a:cubicBezTo>
                    <a:pt x="1456968" y="1160670"/>
                    <a:pt x="1401845" y="1136351"/>
                    <a:pt x="1315917" y="1150942"/>
                  </a:cubicBezTo>
                  <a:cubicBezTo>
                    <a:pt x="1229989" y="1165534"/>
                    <a:pt x="1064619" y="1259568"/>
                    <a:pt x="1004632" y="1238491"/>
                  </a:cubicBezTo>
                  <a:cubicBezTo>
                    <a:pt x="944645" y="1217414"/>
                    <a:pt x="990041" y="1081227"/>
                    <a:pt x="955994" y="1024482"/>
                  </a:cubicBezTo>
                  <a:cubicBezTo>
                    <a:pt x="921947" y="967737"/>
                    <a:pt x="878172" y="899644"/>
                    <a:pt x="800351" y="898023"/>
                  </a:cubicBezTo>
                  <a:cubicBezTo>
                    <a:pt x="722530" y="896402"/>
                    <a:pt x="555538" y="998541"/>
                    <a:pt x="489066" y="1014754"/>
                  </a:cubicBezTo>
                  <a:cubicBezTo>
                    <a:pt x="422594" y="1030967"/>
                    <a:pt x="417730" y="1014754"/>
                    <a:pt x="401517" y="995299"/>
                  </a:cubicBezTo>
                  <a:cubicBezTo>
                    <a:pt x="385304" y="975844"/>
                    <a:pt x="364228" y="940176"/>
                    <a:pt x="391790" y="898023"/>
                  </a:cubicBezTo>
                  <a:cubicBezTo>
                    <a:pt x="419352" y="855870"/>
                    <a:pt x="537704" y="800746"/>
                    <a:pt x="566887" y="742380"/>
                  </a:cubicBezTo>
                  <a:cubicBezTo>
                    <a:pt x="596070" y="684014"/>
                    <a:pt x="581478" y="580252"/>
                    <a:pt x="566887" y="547827"/>
                  </a:cubicBezTo>
                  <a:cubicBezTo>
                    <a:pt x="552296" y="515402"/>
                    <a:pt x="562023" y="533236"/>
                    <a:pt x="479338" y="547827"/>
                  </a:cubicBezTo>
                  <a:cubicBezTo>
                    <a:pt x="396653" y="562418"/>
                    <a:pt x="150220" y="643483"/>
                    <a:pt x="70777" y="635376"/>
                  </a:cubicBezTo>
                  <a:cubicBezTo>
                    <a:pt x="-8666" y="627269"/>
                    <a:pt x="10789" y="546205"/>
                    <a:pt x="2683" y="499188"/>
                  </a:cubicBezTo>
                  <a:cubicBezTo>
                    <a:pt x="-5423" y="452171"/>
                    <a:pt x="5925" y="382457"/>
                    <a:pt x="22138" y="353274"/>
                  </a:cubicBezTo>
                  <a:cubicBezTo>
                    <a:pt x="38351" y="324091"/>
                    <a:pt x="57807" y="314363"/>
                    <a:pt x="99960" y="324091"/>
                  </a:cubicBezTo>
                  <a:cubicBezTo>
                    <a:pt x="142113" y="333819"/>
                    <a:pt x="224442" y="414785"/>
                    <a:pt x="275058" y="411640"/>
                  </a:cubicBezTo>
                  <a:cubicBezTo>
                    <a:pt x="325674" y="408495"/>
                    <a:pt x="351773" y="373314"/>
                    <a:pt x="403654" y="3052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223F9D9-AEFA-48FD-8166-B3FB5DF8080B}"/>
                </a:ext>
              </a:extLst>
            </p:cNvPr>
            <p:cNvSpPr/>
            <p:nvPr/>
          </p:nvSpPr>
          <p:spPr>
            <a:xfrm>
              <a:off x="2976652" y="4030260"/>
              <a:ext cx="400696" cy="39069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F83A2A07-6D96-426F-AF3A-B5DF39045172}"/>
                </a:ext>
              </a:extLst>
            </p:cNvPr>
            <p:cNvCxnSpPr>
              <a:cxnSpLocks/>
            </p:cNvCxnSpPr>
            <p:nvPr/>
          </p:nvCxnSpPr>
          <p:spPr>
            <a:xfrm>
              <a:off x="3177000" y="3456742"/>
              <a:ext cx="0" cy="521435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6F2C6333-6E43-41BE-9242-28F1E2A8C4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32133" y="4576724"/>
              <a:ext cx="621232" cy="681615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5356E698-DB4D-4E0C-AE33-1C6C2610374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77000" y="4502600"/>
              <a:ext cx="0" cy="771986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37">
              <a:extLst>
                <a:ext uri="{FF2B5EF4-FFF2-40B4-BE49-F238E27FC236}">
                  <a16:creationId xmlns:a16="http://schemas.microsoft.com/office/drawing/2014/main" id="{38816C02-57B3-44E5-B330-58371C5C3A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79989" y="3607893"/>
              <a:ext cx="161066" cy="2043668"/>
            </a:xfrm>
            <a:prstGeom prst="bentConnector4">
              <a:avLst>
                <a:gd name="adj1" fmla="val -310894"/>
                <a:gd name="adj2" fmla="val 97703"/>
              </a:avLst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38">
              <a:extLst>
                <a:ext uri="{FF2B5EF4-FFF2-40B4-BE49-F238E27FC236}">
                  <a16:creationId xmlns:a16="http://schemas.microsoft.com/office/drawing/2014/main" id="{DA027FA6-F195-4FDD-8690-5212B7F11CBD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3861250" y="2985147"/>
              <a:ext cx="616460" cy="751787"/>
            </a:xfrm>
            <a:prstGeom prst="curvedConnector2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41">
              <a:extLst>
                <a:ext uri="{FF2B5EF4-FFF2-40B4-BE49-F238E27FC236}">
                  <a16:creationId xmlns:a16="http://schemas.microsoft.com/office/drawing/2014/main" id="{9C6FBE5C-2D35-47E0-8C4D-0BF8143A7CAC}"/>
                </a:ext>
              </a:extLst>
            </p:cNvPr>
            <p:cNvCxnSpPr>
              <a:cxnSpLocks/>
            </p:cNvCxnSpPr>
            <p:nvPr/>
          </p:nvCxnSpPr>
          <p:spPr>
            <a:xfrm rot="16200000" flipH="1" flipV="1">
              <a:off x="3769213" y="3218724"/>
              <a:ext cx="325613" cy="1226706"/>
            </a:xfrm>
            <a:prstGeom prst="curvedConnector3">
              <a:avLst>
                <a:gd name="adj1" fmla="val -78535"/>
              </a:avLst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F26E87F6-FB7A-418C-8DDB-8EFE9D68E52C}"/>
                </a:ext>
              </a:extLst>
            </p:cNvPr>
            <p:cNvCxnSpPr>
              <a:cxnSpLocks/>
            </p:cNvCxnSpPr>
            <p:nvPr/>
          </p:nvCxnSpPr>
          <p:spPr>
            <a:xfrm>
              <a:off x="3455045" y="4213133"/>
              <a:ext cx="644028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C97D46F-FF23-4574-9378-3A0A4408FC14}"/>
              </a:ext>
            </a:extLst>
          </p:cNvPr>
          <p:cNvGrpSpPr/>
          <p:nvPr/>
        </p:nvGrpSpPr>
        <p:grpSpPr>
          <a:xfrm>
            <a:off x="6410292" y="1543327"/>
            <a:ext cx="6532822" cy="3346914"/>
            <a:chOff x="6410292" y="1252382"/>
            <a:chExt cx="6532822" cy="3346914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A572952-BBF8-4DCD-9098-0E82F05B8783}"/>
                </a:ext>
              </a:extLst>
            </p:cNvPr>
            <p:cNvSpPr/>
            <p:nvPr/>
          </p:nvSpPr>
          <p:spPr>
            <a:xfrm>
              <a:off x="9247847" y="2287635"/>
              <a:ext cx="3021564" cy="23083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400" dirty="0"/>
                <a:t>Metagenomics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400" dirty="0"/>
                <a:t>Transcriptomics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400" dirty="0"/>
                <a:t>Proteomics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400" dirty="0"/>
                <a:t>Metabolomics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400" dirty="0"/>
                <a:t>Stable Isotope Labeling (SIP)</a:t>
              </a:r>
            </a:p>
          </p:txBody>
        </p:sp>
        <p:sp>
          <p:nvSpPr>
            <p:cNvPr id="19" name="Arrow: Right 18">
              <a:extLst>
                <a:ext uri="{FF2B5EF4-FFF2-40B4-BE49-F238E27FC236}">
                  <a16:creationId xmlns:a16="http://schemas.microsoft.com/office/drawing/2014/main" id="{2BBC526B-582B-41DD-8C2C-2116B8DD3506}"/>
                </a:ext>
              </a:extLst>
            </p:cNvPr>
            <p:cNvSpPr/>
            <p:nvPr/>
          </p:nvSpPr>
          <p:spPr>
            <a:xfrm flipH="1">
              <a:off x="6410292" y="3668178"/>
              <a:ext cx="2429730" cy="931118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2000" dirty="0"/>
                <a:t>Parameterization</a:t>
              </a:r>
            </a:p>
          </p:txBody>
        </p:sp>
        <p:sp>
          <p:nvSpPr>
            <p:cNvPr id="20" name="Arrow: Right 19">
              <a:extLst>
                <a:ext uri="{FF2B5EF4-FFF2-40B4-BE49-F238E27FC236}">
                  <a16:creationId xmlns:a16="http://schemas.microsoft.com/office/drawing/2014/main" id="{AF8E91E9-DF55-487A-A9EB-190836E30AAC}"/>
                </a:ext>
              </a:extLst>
            </p:cNvPr>
            <p:cNvSpPr/>
            <p:nvPr/>
          </p:nvSpPr>
          <p:spPr>
            <a:xfrm>
              <a:off x="6410292" y="2331931"/>
              <a:ext cx="2429730" cy="931118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2000" dirty="0"/>
                <a:t>Interpretation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BF1C831-2D96-4FC5-801F-8F8EB3C66DB6}"/>
                </a:ext>
              </a:extLst>
            </p:cNvPr>
            <p:cNvSpPr txBox="1"/>
            <p:nvPr/>
          </p:nvSpPr>
          <p:spPr>
            <a:xfrm>
              <a:off x="7339869" y="2981629"/>
              <a:ext cx="65434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accent5"/>
                  </a:solidFill>
                  <a:latin typeface="Arial Black" panose="020B0A04020102020204" pitchFamily="34" charset="0"/>
                </a:rPr>
                <a:t>?</a:t>
              </a:r>
            </a:p>
          </p:txBody>
        </p:sp>
        <p:sp>
          <p:nvSpPr>
            <p:cNvPr id="22" name="Content Placeholder 6">
              <a:extLst>
                <a:ext uri="{FF2B5EF4-FFF2-40B4-BE49-F238E27FC236}">
                  <a16:creationId xmlns:a16="http://schemas.microsoft.com/office/drawing/2014/main" id="{9B4FFFA8-D6FD-4F7B-9FFB-0509707456A4}"/>
                </a:ext>
              </a:extLst>
            </p:cNvPr>
            <p:cNvSpPr txBox="1">
              <a:spLocks/>
            </p:cNvSpPr>
            <p:nvPr/>
          </p:nvSpPr>
          <p:spPr>
            <a:xfrm>
              <a:off x="9450648" y="1252382"/>
              <a:ext cx="3492466" cy="705716"/>
            </a:xfrm>
            <a:prstGeom prst="rect">
              <a:avLst/>
            </a:prstGeom>
          </p:spPr>
          <p:txBody>
            <a:bodyPr/>
            <a:lstStyle>
              <a:lvl1pPr marL="274320" indent="-274320" algn="l" defTabSz="1097280" rtl="0" eaLnBrk="1" latinLnBrk="0" hangingPunct="1">
                <a:lnSpc>
                  <a:spcPct val="90000"/>
                </a:lnSpc>
                <a:spcBef>
                  <a:spcPts val="12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rgbClr val="007836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822960" indent="-274320" algn="l" defTabSz="109728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Wingdings" panose="05000000000000000000" pitchFamily="2" charset="2"/>
                <a:buChar char="§"/>
                <a:defRPr sz="2400" kern="1200">
                  <a:solidFill>
                    <a:schemeClr val="tx1">
                      <a:lumMod val="75000"/>
                    </a:scheme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1371600" indent="-274320" algn="l" defTabSz="109728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Wingdings" panose="05000000000000000000" pitchFamily="2" charset="2"/>
                <a:buChar char="ü"/>
                <a:defRPr sz="2000" kern="1200">
                  <a:solidFill>
                    <a:schemeClr val="tx1">
                      <a:lumMod val="75000"/>
                    </a:scheme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920240" indent="-274320" algn="l" defTabSz="109728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>
                      <a:lumMod val="75000"/>
                    </a:scheme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2468880" indent="-274320" algn="l" defTabSz="109728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Wingdings" panose="05000000000000000000" pitchFamily="2" charset="2"/>
                <a:buChar char="§"/>
                <a:defRPr sz="1600" kern="1200">
                  <a:solidFill>
                    <a:schemeClr val="tx1">
                      <a:lumMod val="75000"/>
                    </a:scheme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3017520" indent="-274320" algn="l" defTabSz="109728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566160" indent="-274320" algn="l" defTabSz="109728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114800" indent="-274320" algn="l" defTabSz="109728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663440" indent="-274320" algn="l" defTabSz="109728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200" dirty="0">
                  <a:solidFill>
                    <a:schemeClr val="accent4"/>
                  </a:solidFill>
                </a:rPr>
                <a:t>Data measurement technologies</a:t>
              </a:r>
            </a:p>
          </p:txBody>
        </p:sp>
      </p:grpSp>
      <p:sp>
        <p:nvSpPr>
          <p:cNvPr id="23" name="Content Placeholder 6">
            <a:extLst>
              <a:ext uri="{FF2B5EF4-FFF2-40B4-BE49-F238E27FC236}">
                <a16:creationId xmlns:a16="http://schemas.microsoft.com/office/drawing/2014/main" id="{46CDF37C-F006-4047-B01D-342AC01F607D}"/>
              </a:ext>
            </a:extLst>
          </p:cNvPr>
          <p:cNvSpPr txBox="1">
            <a:spLocks/>
          </p:cNvSpPr>
          <p:nvPr/>
        </p:nvSpPr>
        <p:spPr>
          <a:xfrm>
            <a:off x="2385031" y="1570780"/>
            <a:ext cx="4079691" cy="712366"/>
          </a:xfrm>
          <a:prstGeom prst="rect">
            <a:avLst/>
          </a:prstGeom>
        </p:spPr>
        <p:txBody>
          <a:bodyPr/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00783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ü"/>
              <a:defRPr sz="2000" kern="120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>
                <a:solidFill>
                  <a:schemeClr val="accent4"/>
                </a:solidFill>
              </a:rPr>
              <a:t>Modeling structure in earlier approaches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4597CB5-0AF9-4EA5-9D27-C635C37DD90F}"/>
              </a:ext>
            </a:extLst>
          </p:cNvPr>
          <p:cNvSpPr/>
          <p:nvPr/>
        </p:nvSpPr>
        <p:spPr>
          <a:xfrm>
            <a:off x="2689006" y="6819009"/>
            <a:ext cx="955221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Huge gaps with modern molecular data </a:t>
            </a:r>
          </a:p>
          <a:p>
            <a:pPr marL="891540" lvl="1" indent="-34290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accent4"/>
                </a:solidFill>
              </a:rPr>
              <a:t>Unable to interpret omics data</a:t>
            </a:r>
            <a:r>
              <a:rPr lang="en-US" sz="2400" dirty="0"/>
              <a:t> as molecular signatures</a:t>
            </a:r>
          </a:p>
          <a:p>
            <a:pPr marL="891540" lvl="1" indent="-34290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accent4"/>
                </a:solidFill>
              </a:rPr>
              <a:t>Not effectively parameterizable</a:t>
            </a:r>
            <a:r>
              <a:rPr lang="en-US" sz="2400" dirty="0"/>
              <a:t> from omics data</a:t>
            </a:r>
          </a:p>
        </p:txBody>
      </p:sp>
    </p:spTree>
    <p:extLst>
      <p:ext uri="{BB962C8B-B14F-4D97-AF65-F5344CB8AC3E}">
        <p14:creationId xmlns:p14="http://schemas.microsoft.com/office/powerpoint/2010/main" val="2906578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Picture 112">
            <a:extLst>
              <a:ext uri="{FF2B5EF4-FFF2-40B4-BE49-F238E27FC236}">
                <a16:creationId xmlns:a16="http://schemas.microsoft.com/office/drawing/2014/main" id="{6911F2DD-61FA-4663-848C-1FB8F266A9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6670" y="4536931"/>
            <a:ext cx="2820282" cy="579725"/>
          </a:xfrm>
          <a:prstGeom prst="rect">
            <a:avLst/>
          </a:prstGeom>
        </p:spPr>
      </p:pic>
      <p:pic>
        <p:nvPicPr>
          <p:cNvPr id="125" name="Picture 124">
            <a:extLst>
              <a:ext uri="{FF2B5EF4-FFF2-40B4-BE49-F238E27FC236}">
                <a16:creationId xmlns:a16="http://schemas.microsoft.com/office/drawing/2014/main" id="{01703D86-63E3-48D2-B5EC-32CCF6C956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2812" y="4252824"/>
            <a:ext cx="2820281" cy="582632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C9DCC001-FE7C-474E-A6CF-8ED14E038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 of </a:t>
            </a:r>
            <a:r>
              <a:rPr lang="en-US" dirty="0" err="1"/>
              <a:t>KBase</a:t>
            </a:r>
            <a:r>
              <a:rPr lang="en-US" dirty="0"/>
              <a:t> </a:t>
            </a:r>
            <a:r>
              <a:rPr lang="en-US" dirty="0">
                <a:sym typeface="Symbol" panose="05050102010706020507" pitchFamily="18" charset="2"/>
              </a:rPr>
              <a:t>substrate-explicit modeling </a:t>
            </a:r>
            <a:r>
              <a:rPr lang="en-US" dirty="0"/>
              <a:t>narrative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0900FF-83C1-4D9B-9C79-BE9566A6C176}"/>
              </a:ext>
            </a:extLst>
          </p:cNvPr>
          <p:cNvSpPr txBox="1"/>
          <p:nvPr/>
        </p:nvSpPr>
        <p:spPr>
          <a:xfrm>
            <a:off x="1907552" y="3364473"/>
            <a:ext cx="3061206" cy="101566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tx1">
                    <a:lumMod val="75000"/>
                  </a:schemeClr>
                </a:solidFill>
              </a:rPr>
              <a:t>Add FTICR data (molecular formulas) into the staging area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B7A3EFA-98E1-4852-B636-97A218F37E01}"/>
              </a:ext>
            </a:extLst>
          </p:cNvPr>
          <p:cNvSpPr txBox="1"/>
          <p:nvPr/>
        </p:nvSpPr>
        <p:spPr>
          <a:xfrm>
            <a:off x="5888543" y="3518361"/>
            <a:ext cx="2528823" cy="70788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tx1">
                    <a:lumMod val="75000"/>
                  </a:schemeClr>
                </a:solidFill>
              </a:rPr>
              <a:t>Import the data into the narrative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8A8577-46FE-4079-818D-96FC1E2338F9}"/>
              </a:ext>
            </a:extLst>
          </p:cNvPr>
          <p:cNvSpPr txBox="1"/>
          <p:nvPr/>
        </p:nvSpPr>
        <p:spPr>
          <a:xfrm>
            <a:off x="9224577" y="3210585"/>
            <a:ext cx="2932861" cy="132343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tx1">
                    <a:lumMod val="75000"/>
                  </a:schemeClr>
                </a:solidFill>
              </a:rPr>
              <a:t>Generate thermodynamic properties and stochiometric reactions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977DC4F-AAAC-45B5-A8D6-85354A1E12F2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 flipV="1">
            <a:off x="4968758" y="3872304"/>
            <a:ext cx="919785" cy="1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E612603-292D-4FCD-AB64-11F88E93E1E4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>
            <a:off x="8417366" y="3872304"/>
            <a:ext cx="807211" cy="1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F29ADC69-CFD1-4EEA-996A-C7C0DF5D751D}"/>
              </a:ext>
            </a:extLst>
          </p:cNvPr>
          <p:cNvGrpSpPr/>
          <p:nvPr/>
        </p:nvGrpSpPr>
        <p:grpSpPr>
          <a:xfrm>
            <a:off x="1907552" y="4835456"/>
            <a:ext cx="10306170" cy="2500544"/>
            <a:chOff x="1907552" y="4835456"/>
            <a:chExt cx="10306170" cy="2500544"/>
          </a:xfrm>
        </p:grpSpPr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A153D6BC-AC16-4A54-AB00-22655D54F74C}"/>
                </a:ext>
              </a:extLst>
            </p:cNvPr>
            <p:cNvCxnSpPr>
              <a:cxnSpLocks/>
              <a:stCxn id="125" idx="2"/>
              <a:endCxn id="74" idx="0"/>
            </p:cNvCxnSpPr>
            <p:nvPr/>
          </p:nvCxnSpPr>
          <p:spPr>
            <a:xfrm flipH="1">
              <a:off x="3373983" y="4835456"/>
              <a:ext cx="3778970" cy="924904"/>
            </a:xfrm>
            <a:prstGeom prst="straightConnector1">
              <a:avLst/>
            </a:prstGeom>
            <a:ln w="38100">
              <a:solidFill>
                <a:srgbClr val="D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B5B3B0A1-B587-42E4-8BC6-4B1237E9A252}"/>
                </a:ext>
              </a:extLst>
            </p:cNvPr>
            <p:cNvGrpSpPr/>
            <p:nvPr/>
          </p:nvGrpSpPr>
          <p:grpSpPr>
            <a:xfrm>
              <a:off x="1907552" y="5760360"/>
              <a:ext cx="2932861" cy="1575640"/>
              <a:chOff x="1907552" y="5760360"/>
              <a:chExt cx="2932861" cy="1575640"/>
            </a:xfrm>
          </p:grpSpPr>
          <p:pic>
            <p:nvPicPr>
              <p:cNvPr id="115" name="Picture 114">
                <a:extLst>
                  <a:ext uri="{FF2B5EF4-FFF2-40B4-BE49-F238E27FC236}">
                    <a16:creationId xmlns:a16="http://schemas.microsoft.com/office/drawing/2014/main" id="{22E23F4E-D44D-4484-B1F9-02A7C238BED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-2804" t="3637" r="2804"/>
              <a:stretch/>
            </p:blipFill>
            <p:spPr>
              <a:xfrm>
                <a:off x="2062163" y="6776024"/>
                <a:ext cx="2456497" cy="559976"/>
              </a:xfrm>
              <a:prstGeom prst="rect">
                <a:avLst/>
              </a:prstGeom>
            </p:spPr>
          </p:pic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375DAD21-59F6-45AF-8EF1-FBF98322E65C}"/>
                  </a:ext>
                </a:extLst>
              </p:cNvPr>
              <p:cNvSpPr txBox="1"/>
              <p:nvPr/>
            </p:nvSpPr>
            <p:spPr>
              <a:xfrm>
                <a:off x="1907552" y="5760360"/>
                <a:ext cx="2932861" cy="1015663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tx1">
                        <a:lumMod val="75000"/>
                      </a:schemeClr>
                    </a:solidFill>
                  </a:rPr>
                  <a:t>Examine the relationships between </a:t>
                </a:r>
                <a:r>
                  <a:rPr lang="en-US" sz="2000" dirty="0">
                    <a:solidFill>
                      <a:schemeClr val="tx1">
                        <a:lumMod val="75000"/>
                      </a:schemeClr>
                    </a:solidFill>
                    <a:sym typeface="Symbol" panose="05050102010706020507" pitchFamily="18" charset="2"/>
                  </a:rPr>
                  <a:t> and reaction rates</a:t>
                </a:r>
                <a:endParaRPr lang="en-US" sz="2000" dirty="0">
                  <a:solidFill>
                    <a:schemeClr val="tx1">
                      <a:lumMod val="75000"/>
                    </a:schemeClr>
                  </a:solidFill>
                </a:endParaRPr>
              </a:p>
            </p:txBody>
          </p:sp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A43FBBA4-D770-4D42-896F-E3E79E4C6D84}"/>
                </a:ext>
              </a:extLst>
            </p:cNvPr>
            <p:cNvGrpSpPr/>
            <p:nvPr/>
          </p:nvGrpSpPr>
          <p:grpSpPr>
            <a:xfrm>
              <a:off x="5671284" y="5914248"/>
              <a:ext cx="2948101" cy="1236026"/>
              <a:chOff x="5671284" y="5914248"/>
              <a:chExt cx="2948101" cy="1236026"/>
            </a:xfrm>
          </p:grpSpPr>
          <p:pic>
            <p:nvPicPr>
              <p:cNvPr id="130" name="Picture 129">
                <a:extLst>
                  <a:ext uri="{FF2B5EF4-FFF2-40B4-BE49-F238E27FC236}">
                    <a16:creationId xmlns:a16="http://schemas.microsoft.com/office/drawing/2014/main" id="{0273D0F2-EA74-4D16-ACBD-5142DF53CA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671284" y="6635593"/>
                <a:ext cx="2932862" cy="514681"/>
              </a:xfrm>
              <a:prstGeom prst="rect">
                <a:avLst/>
              </a:prstGeom>
            </p:spPr>
          </p:pic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BEF40C80-23E8-4098-8DC2-ED09E10AEB1D}"/>
                  </a:ext>
                </a:extLst>
              </p:cNvPr>
              <p:cNvSpPr txBox="1"/>
              <p:nvPr/>
            </p:nvSpPr>
            <p:spPr>
              <a:xfrm>
                <a:off x="5686524" y="5914248"/>
                <a:ext cx="2932861" cy="707886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tx1">
                        <a:lumMod val="75000"/>
                      </a:schemeClr>
                    </a:solidFill>
                  </a:rPr>
                  <a:t>Perform batch simulations</a:t>
                </a:r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B63B7768-D21A-4D5C-8A69-318E0C03BC7B}"/>
                </a:ext>
              </a:extLst>
            </p:cNvPr>
            <p:cNvGrpSpPr/>
            <p:nvPr/>
          </p:nvGrpSpPr>
          <p:grpSpPr>
            <a:xfrm>
              <a:off x="9242206" y="5914248"/>
              <a:ext cx="2971516" cy="1276579"/>
              <a:chOff x="9242206" y="5914248"/>
              <a:chExt cx="2971516" cy="1276579"/>
            </a:xfrm>
          </p:grpSpPr>
          <p:pic>
            <p:nvPicPr>
              <p:cNvPr id="132" name="Picture 131">
                <a:extLst>
                  <a:ext uri="{FF2B5EF4-FFF2-40B4-BE49-F238E27FC236}">
                    <a16:creationId xmlns:a16="http://schemas.microsoft.com/office/drawing/2014/main" id="{505C4E5D-2522-4394-9AAA-3FA45D6495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280860" y="6594451"/>
                <a:ext cx="2932862" cy="596376"/>
              </a:xfrm>
              <a:prstGeom prst="rect">
                <a:avLst/>
              </a:prstGeom>
            </p:spPr>
          </p:pic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DBDA6E3C-A718-48B9-989A-104AD8F70548}"/>
                  </a:ext>
                </a:extLst>
              </p:cNvPr>
              <p:cNvSpPr txBox="1"/>
              <p:nvPr/>
            </p:nvSpPr>
            <p:spPr>
              <a:xfrm>
                <a:off x="9242206" y="5914248"/>
                <a:ext cx="2932861" cy="707886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tx1">
                        <a:lumMod val="75000"/>
                      </a:schemeClr>
                    </a:solidFill>
                  </a:rPr>
                  <a:t>Perform CSTR simulations</a:t>
                </a:r>
              </a:p>
            </p:txBody>
          </p:sp>
        </p:grp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EA22ED83-6FDB-40CB-A844-0CB2C35237C1}"/>
                </a:ext>
              </a:extLst>
            </p:cNvPr>
            <p:cNvCxnSpPr>
              <a:cxnSpLocks/>
              <a:stCxn id="125" idx="2"/>
              <a:endCxn id="80" idx="0"/>
            </p:cNvCxnSpPr>
            <p:nvPr/>
          </p:nvCxnSpPr>
          <p:spPr>
            <a:xfrm>
              <a:off x="7152953" y="4835456"/>
              <a:ext cx="2" cy="1078792"/>
            </a:xfrm>
            <a:prstGeom prst="straightConnector1">
              <a:avLst/>
            </a:prstGeom>
            <a:ln w="38100">
              <a:solidFill>
                <a:srgbClr val="D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3731FCBF-1976-4B9D-8448-8A5F3931DB23}"/>
                </a:ext>
              </a:extLst>
            </p:cNvPr>
            <p:cNvCxnSpPr>
              <a:cxnSpLocks/>
              <a:stCxn id="125" idx="2"/>
              <a:endCxn id="81" idx="0"/>
            </p:cNvCxnSpPr>
            <p:nvPr/>
          </p:nvCxnSpPr>
          <p:spPr>
            <a:xfrm>
              <a:off x="7152953" y="4835456"/>
              <a:ext cx="3555684" cy="1078792"/>
            </a:xfrm>
            <a:prstGeom prst="straightConnector1">
              <a:avLst/>
            </a:prstGeom>
            <a:ln w="38100">
              <a:solidFill>
                <a:srgbClr val="D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465D90D9-5CF7-4AC4-AF2A-C37CB332D5BD}"/>
              </a:ext>
            </a:extLst>
          </p:cNvPr>
          <p:cNvGrpSpPr/>
          <p:nvPr/>
        </p:nvGrpSpPr>
        <p:grpSpPr>
          <a:xfrm>
            <a:off x="5622351" y="1859627"/>
            <a:ext cx="7624342" cy="1658734"/>
            <a:chOff x="5622351" y="1859627"/>
            <a:chExt cx="7624342" cy="1658734"/>
          </a:xfrm>
        </p:grpSpPr>
        <p:cxnSp>
          <p:nvCxnSpPr>
            <p:cNvPr id="17" name="Connector: Elbow 16">
              <a:extLst>
                <a:ext uri="{FF2B5EF4-FFF2-40B4-BE49-F238E27FC236}">
                  <a16:creationId xmlns:a16="http://schemas.microsoft.com/office/drawing/2014/main" id="{463D20B4-34F8-427A-94B1-D79A664EDC6C}"/>
                </a:ext>
              </a:extLst>
            </p:cNvPr>
            <p:cNvCxnSpPr>
              <a:cxnSpLocks/>
              <a:stCxn id="9" idx="0"/>
              <a:endCxn id="82" idx="0"/>
            </p:cNvCxnSpPr>
            <p:nvPr/>
          </p:nvCxnSpPr>
          <p:spPr>
            <a:xfrm rot="16200000" flipV="1">
              <a:off x="8246502" y="766079"/>
              <a:ext cx="1350958" cy="3538054"/>
            </a:xfrm>
            <a:prstGeom prst="bentConnector3">
              <a:avLst>
                <a:gd name="adj1" fmla="val 116921"/>
              </a:avLst>
            </a:prstGeom>
            <a:ln w="38100">
              <a:solidFill>
                <a:schemeClr val="accent6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F052E405-5A36-4F2A-80D4-FB9F1D8CE6BF}"/>
                </a:ext>
              </a:extLst>
            </p:cNvPr>
            <p:cNvSpPr txBox="1"/>
            <p:nvPr/>
          </p:nvSpPr>
          <p:spPr>
            <a:xfrm>
              <a:off x="5622351" y="1859627"/>
              <a:ext cx="3061206" cy="101566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1">
                      <a:lumMod val="75000"/>
                    </a:schemeClr>
                  </a:solidFill>
                </a:rPr>
                <a:t>Add thermodynamic and stoichiometry files into the staging area</a:t>
              </a:r>
            </a:p>
          </p:txBody>
        </p: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4601E451-CD7C-45CD-A925-433D4098EDB4}"/>
                </a:ext>
              </a:extLst>
            </p:cNvPr>
            <p:cNvCxnSpPr>
              <a:cxnSpLocks/>
              <a:stCxn id="82" idx="2"/>
              <a:endCxn id="8" idx="0"/>
            </p:cNvCxnSpPr>
            <p:nvPr/>
          </p:nvCxnSpPr>
          <p:spPr>
            <a:xfrm>
              <a:off x="7152954" y="2875290"/>
              <a:ext cx="1" cy="643071"/>
            </a:xfrm>
            <a:prstGeom prst="straightConnector1">
              <a:avLst/>
            </a:prstGeom>
            <a:ln w="38100">
              <a:solidFill>
                <a:schemeClr val="accent6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88FADF27-175D-4A7D-A933-9C4F8FD3F16D}"/>
                </a:ext>
              </a:extLst>
            </p:cNvPr>
            <p:cNvSpPr/>
            <p:nvPr/>
          </p:nvSpPr>
          <p:spPr>
            <a:xfrm>
              <a:off x="10747291" y="2059669"/>
              <a:ext cx="249940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174625" indent="-174625">
                <a:buFont typeface="Arial" panose="020B0604020202020204" pitchFamily="34" charset="0"/>
                <a:buChar char="•"/>
              </a:pPr>
              <a:r>
                <a:rPr lang="en-US" sz="1400" dirty="0"/>
                <a:t>thermodynamic_props.csv </a:t>
              </a:r>
            </a:p>
            <a:p>
              <a:pPr marL="174625" indent="-174625">
                <a:buFont typeface="Arial" panose="020B0604020202020204" pitchFamily="34" charset="0"/>
                <a:buChar char="•"/>
              </a:pPr>
              <a:r>
                <a:rPr lang="en-US" sz="1400" dirty="0"/>
                <a:t>stoichMet_O2.csv </a:t>
              </a:r>
            </a:p>
          </p:txBody>
        </p:sp>
      </p:grpSp>
      <p:pic>
        <p:nvPicPr>
          <p:cNvPr id="75778" name="Picture 2" descr="Joon-Yong Lee | Biological Science Division">
            <a:extLst>
              <a:ext uri="{FF2B5EF4-FFF2-40B4-BE49-F238E27FC236}">
                <a16:creationId xmlns:a16="http://schemas.microsoft.com/office/drawing/2014/main" id="{5DBB5739-1297-435A-9535-862CC8C91A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59240" y="235720"/>
            <a:ext cx="1322570" cy="1322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87F7CA4-83B3-4076-8632-04C414BEFB00}"/>
              </a:ext>
            </a:extLst>
          </p:cNvPr>
          <p:cNvSpPr txBox="1"/>
          <p:nvPr/>
        </p:nvSpPr>
        <p:spPr>
          <a:xfrm>
            <a:off x="13109359" y="1558290"/>
            <a:ext cx="15556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dirty="0">
                <a:solidFill>
                  <a:schemeClr val="tx1">
                    <a:lumMod val="75000"/>
                  </a:schemeClr>
                </a:solidFill>
              </a:rPr>
              <a:t>Joon-Yong Lee</a:t>
            </a:r>
          </a:p>
        </p:txBody>
      </p:sp>
    </p:spTree>
    <p:extLst>
      <p:ext uri="{BB962C8B-B14F-4D97-AF65-F5344CB8AC3E}">
        <p14:creationId xmlns:p14="http://schemas.microsoft.com/office/powerpoint/2010/main" val="2811830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46A28F0D-54A6-4CC5-A56E-79BF49D5A75D}"/>
              </a:ext>
            </a:extLst>
          </p:cNvPr>
          <p:cNvGrpSpPr/>
          <p:nvPr/>
        </p:nvGrpSpPr>
        <p:grpSpPr>
          <a:xfrm>
            <a:off x="979731" y="558825"/>
            <a:ext cx="2932861" cy="1903164"/>
            <a:chOff x="979731" y="558825"/>
            <a:chExt cx="2932861" cy="1903164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F20D081-9FDE-4B21-9034-B7A34181AB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17831" y="1882264"/>
              <a:ext cx="2820282" cy="579725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C714483-ADD7-44D7-B078-238195D978A1}"/>
                </a:ext>
              </a:extLst>
            </p:cNvPr>
            <p:cNvSpPr txBox="1"/>
            <p:nvPr/>
          </p:nvSpPr>
          <p:spPr>
            <a:xfrm>
              <a:off x="979731" y="558825"/>
              <a:ext cx="2932861" cy="1323439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1">
                      <a:lumMod val="75000"/>
                    </a:schemeClr>
                  </a:solidFill>
                </a:rPr>
                <a:t>Generate thermodynamic properties and stochiometric reactions</a:t>
              </a:r>
            </a:p>
          </p:txBody>
        </p:sp>
      </p:grpSp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8D803E16-CF5F-4D01-A750-1DC273A150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8429" y="420620"/>
            <a:ext cx="4925572" cy="3694180"/>
          </a:xfrm>
          <a:prstGeom prst="rect">
            <a:avLst/>
          </a:prstGeom>
        </p:spPr>
      </p:pic>
      <p:pic>
        <p:nvPicPr>
          <p:cNvPr id="12" name="Picture 11" descr="A close up of a device&#10;&#10;Description automatically generated">
            <a:extLst>
              <a:ext uri="{FF2B5EF4-FFF2-40B4-BE49-F238E27FC236}">
                <a16:creationId xmlns:a16="http://schemas.microsoft.com/office/drawing/2014/main" id="{BF6BD444-983C-492B-A4A8-F8F1338B0A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41908" y="438557"/>
            <a:ext cx="5007494" cy="3755621"/>
          </a:xfrm>
          <a:prstGeom prst="rect">
            <a:avLst/>
          </a:prstGeom>
        </p:spPr>
      </p:pic>
      <p:pic>
        <p:nvPicPr>
          <p:cNvPr id="13" name="Picture 12" descr="A close up of a map&#10;&#10;Description automatically generated">
            <a:extLst>
              <a:ext uri="{FF2B5EF4-FFF2-40B4-BE49-F238E27FC236}">
                <a16:creationId xmlns:a16="http://schemas.microsoft.com/office/drawing/2014/main" id="{B348C6F8-B768-402E-A4D6-5883590F97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29275" y="4273557"/>
            <a:ext cx="5184651" cy="3703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297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C22EDE80-4FFE-48C3-AB05-34F1CF05F17D}"/>
              </a:ext>
            </a:extLst>
          </p:cNvPr>
          <p:cNvSpPr txBox="1"/>
          <p:nvPr/>
        </p:nvSpPr>
        <p:spPr>
          <a:xfrm>
            <a:off x="5065671" y="3494707"/>
            <a:ext cx="971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dirty="0"/>
              <a:t>Bin9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0F2CC76-5CC8-4AF4-BA6F-0DC11B154B4E}"/>
              </a:ext>
            </a:extLst>
          </p:cNvPr>
          <p:cNvSpPr txBox="1"/>
          <p:nvPr/>
        </p:nvSpPr>
        <p:spPr>
          <a:xfrm>
            <a:off x="4604904" y="298074"/>
            <a:ext cx="3708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Example: division into “10” </a:t>
            </a:r>
            <a:r>
              <a:rPr lang="en-US" sz="1800" dirty="0">
                <a:sym typeface="Symbol" panose="05050102010706020507" pitchFamily="18" charset="2"/>
              </a:rPr>
              <a:t></a:t>
            </a:r>
            <a:r>
              <a:rPr lang="en-US" sz="1800" dirty="0"/>
              <a:t> bins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3D2A5FF-F3EE-43E6-A50B-87D03B8113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4016" y="530610"/>
            <a:ext cx="4650582" cy="2977268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6F5BF62-C50C-4C85-8C50-ED595D064BC8}"/>
              </a:ext>
            </a:extLst>
          </p:cNvPr>
          <p:cNvCxnSpPr>
            <a:cxnSpLocks/>
          </p:cNvCxnSpPr>
          <p:nvPr/>
        </p:nvCxnSpPr>
        <p:spPr>
          <a:xfrm>
            <a:off x="4604904" y="1327292"/>
            <a:ext cx="921534" cy="0"/>
          </a:xfrm>
          <a:prstGeom prst="line">
            <a:avLst/>
          </a:prstGeom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CC235D3-B722-439F-BE12-67193FB3C28B}"/>
              </a:ext>
            </a:extLst>
          </p:cNvPr>
          <p:cNvCxnSpPr>
            <a:cxnSpLocks/>
          </p:cNvCxnSpPr>
          <p:nvPr/>
        </p:nvCxnSpPr>
        <p:spPr>
          <a:xfrm>
            <a:off x="4618794" y="1519355"/>
            <a:ext cx="687522" cy="0"/>
          </a:xfrm>
          <a:prstGeom prst="line">
            <a:avLst/>
          </a:prstGeom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7EB0AF7-7524-4A14-84A1-B27E480B0714}"/>
              </a:ext>
            </a:extLst>
          </p:cNvPr>
          <p:cNvCxnSpPr>
            <a:cxnSpLocks/>
          </p:cNvCxnSpPr>
          <p:nvPr/>
        </p:nvCxnSpPr>
        <p:spPr>
          <a:xfrm>
            <a:off x="5307138" y="1514289"/>
            <a:ext cx="0" cy="1570285"/>
          </a:xfrm>
          <a:prstGeom prst="line">
            <a:avLst/>
          </a:prstGeom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340CB99-A92A-44AB-B56D-FB909CA3F5B8}"/>
              </a:ext>
            </a:extLst>
          </p:cNvPr>
          <p:cNvCxnSpPr>
            <a:cxnSpLocks/>
          </p:cNvCxnSpPr>
          <p:nvPr/>
        </p:nvCxnSpPr>
        <p:spPr>
          <a:xfrm flipH="1">
            <a:off x="5522958" y="1327292"/>
            <a:ext cx="3482" cy="1757283"/>
          </a:xfrm>
          <a:prstGeom prst="line">
            <a:avLst/>
          </a:prstGeom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ight Brace 16">
            <a:extLst>
              <a:ext uri="{FF2B5EF4-FFF2-40B4-BE49-F238E27FC236}">
                <a16:creationId xmlns:a16="http://schemas.microsoft.com/office/drawing/2014/main" id="{DA645FCD-1DA4-4E36-AA85-61F5DD513280}"/>
              </a:ext>
            </a:extLst>
          </p:cNvPr>
          <p:cNvSpPr/>
          <p:nvPr/>
        </p:nvSpPr>
        <p:spPr>
          <a:xfrm rot="5400000" flipV="1">
            <a:off x="5357794" y="3244414"/>
            <a:ext cx="106229" cy="231059"/>
          </a:xfrm>
          <a:prstGeom prst="rightBrac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588A726-906E-48C1-8AEC-C9F858E7CF79}"/>
              </a:ext>
            </a:extLst>
          </p:cNvPr>
          <p:cNvCxnSpPr>
            <a:cxnSpLocks/>
          </p:cNvCxnSpPr>
          <p:nvPr/>
        </p:nvCxnSpPr>
        <p:spPr>
          <a:xfrm>
            <a:off x="4493360" y="2872949"/>
            <a:ext cx="232075" cy="0"/>
          </a:xfrm>
          <a:prstGeom prst="line">
            <a:avLst/>
          </a:prstGeom>
          <a:ln w="57150"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95887AC-1F57-4C33-AE96-7E833271F4FA}"/>
              </a:ext>
            </a:extLst>
          </p:cNvPr>
          <p:cNvCxnSpPr>
            <a:cxnSpLocks/>
          </p:cNvCxnSpPr>
          <p:nvPr/>
        </p:nvCxnSpPr>
        <p:spPr>
          <a:xfrm>
            <a:off x="4493360" y="2679604"/>
            <a:ext cx="232075" cy="0"/>
          </a:xfrm>
          <a:prstGeom prst="line">
            <a:avLst/>
          </a:prstGeom>
          <a:ln w="57150"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DEC0EC7-D262-4B58-ABB2-B19A0B6F2847}"/>
              </a:ext>
            </a:extLst>
          </p:cNvPr>
          <p:cNvCxnSpPr>
            <a:cxnSpLocks/>
          </p:cNvCxnSpPr>
          <p:nvPr/>
        </p:nvCxnSpPr>
        <p:spPr>
          <a:xfrm>
            <a:off x="4493360" y="2486259"/>
            <a:ext cx="232075" cy="0"/>
          </a:xfrm>
          <a:prstGeom prst="line">
            <a:avLst/>
          </a:prstGeom>
          <a:ln w="57150"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FFD2EE1-C938-436A-B7DB-DD137EF06543}"/>
              </a:ext>
            </a:extLst>
          </p:cNvPr>
          <p:cNvCxnSpPr>
            <a:cxnSpLocks/>
          </p:cNvCxnSpPr>
          <p:nvPr/>
        </p:nvCxnSpPr>
        <p:spPr>
          <a:xfrm>
            <a:off x="4493360" y="2292914"/>
            <a:ext cx="232075" cy="0"/>
          </a:xfrm>
          <a:prstGeom prst="line">
            <a:avLst/>
          </a:prstGeom>
          <a:ln w="57150"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4331AF6-C421-4720-9AA4-CDC2CBAB3BCD}"/>
              </a:ext>
            </a:extLst>
          </p:cNvPr>
          <p:cNvCxnSpPr>
            <a:cxnSpLocks/>
          </p:cNvCxnSpPr>
          <p:nvPr/>
        </p:nvCxnSpPr>
        <p:spPr>
          <a:xfrm>
            <a:off x="4493360" y="2099569"/>
            <a:ext cx="232075" cy="0"/>
          </a:xfrm>
          <a:prstGeom prst="line">
            <a:avLst/>
          </a:prstGeom>
          <a:ln w="57150"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7C984C5-E132-4376-9D03-8D0F58EB52E2}"/>
              </a:ext>
            </a:extLst>
          </p:cNvPr>
          <p:cNvCxnSpPr>
            <a:cxnSpLocks/>
          </p:cNvCxnSpPr>
          <p:nvPr/>
        </p:nvCxnSpPr>
        <p:spPr>
          <a:xfrm>
            <a:off x="4493360" y="1906224"/>
            <a:ext cx="232075" cy="0"/>
          </a:xfrm>
          <a:prstGeom prst="line">
            <a:avLst/>
          </a:prstGeom>
          <a:ln w="57150"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7BD85C8-6EC1-4D96-8DEF-CC0B62CF85B9}"/>
              </a:ext>
            </a:extLst>
          </p:cNvPr>
          <p:cNvCxnSpPr>
            <a:cxnSpLocks/>
          </p:cNvCxnSpPr>
          <p:nvPr/>
        </p:nvCxnSpPr>
        <p:spPr>
          <a:xfrm>
            <a:off x="4493360" y="1712879"/>
            <a:ext cx="232075" cy="0"/>
          </a:xfrm>
          <a:prstGeom prst="line">
            <a:avLst/>
          </a:prstGeom>
          <a:ln w="57150"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C129EB1-A82E-4B64-AFCB-04E403626AC0}"/>
              </a:ext>
            </a:extLst>
          </p:cNvPr>
          <p:cNvCxnSpPr>
            <a:cxnSpLocks/>
          </p:cNvCxnSpPr>
          <p:nvPr/>
        </p:nvCxnSpPr>
        <p:spPr>
          <a:xfrm>
            <a:off x="4493360" y="1519534"/>
            <a:ext cx="232075" cy="0"/>
          </a:xfrm>
          <a:prstGeom prst="line">
            <a:avLst/>
          </a:prstGeom>
          <a:ln w="57150"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9F049E8-A143-478E-ABC4-4DA9C9BB2200}"/>
              </a:ext>
            </a:extLst>
          </p:cNvPr>
          <p:cNvCxnSpPr>
            <a:cxnSpLocks/>
          </p:cNvCxnSpPr>
          <p:nvPr/>
        </p:nvCxnSpPr>
        <p:spPr>
          <a:xfrm>
            <a:off x="4493360" y="1132844"/>
            <a:ext cx="232075" cy="0"/>
          </a:xfrm>
          <a:prstGeom prst="line">
            <a:avLst/>
          </a:prstGeom>
          <a:ln w="57150"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F4FA7F6-772B-45E8-92C5-116317FDE027}"/>
              </a:ext>
            </a:extLst>
          </p:cNvPr>
          <p:cNvCxnSpPr>
            <a:cxnSpLocks/>
          </p:cNvCxnSpPr>
          <p:nvPr/>
        </p:nvCxnSpPr>
        <p:spPr>
          <a:xfrm>
            <a:off x="4493360" y="1326189"/>
            <a:ext cx="232075" cy="0"/>
          </a:xfrm>
          <a:prstGeom prst="line">
            <a:avLst/>
          </a:prstGeom>
          <a:ln w="57150"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B91B48ED-63F4-4CC5-8799-53069334BCAB}"/>
              </a:ext>
            </a:extLst>
          </p:cNvPr>
          <p:cNvCxnSpPr>
            <a:cxnSpLocks/>
          </p:cNvCxnSpPr>
          <p:nvPr/>
        </p:nvCxnSpPr>
        <p:spPr>
          <a:xfrm>
            <a:off x="4493360" y="3066291"/>
            <a:ext cx="232075" cy="0"/>
          </a:xfrm>
          <a:prstGeom prst="line">
            <a:avLst/>
          </a:prstGeom>
          <a:ln w="57150"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EDCD781D-7802-4094-BA8E-0EE52124E2E0}"/>
              </a:ext>
            </a:extLst>
          </p:cNvPr>
          <p:cNvGrpSpPr/>
          <p:nvPr/>
        </p:nvGrpSpPr>
        <p:grpSpPr>
          <a:xfrm>
            <a:off x="1498279" y="4206136"/>
            <a:ext cx="13061285" cy="3681030"/>
            <a:chOff x="1498279" y="4206136"/>
            <a:chExt cx="13061285" cy="368103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F479084-86F8-4CBD-8EFA-5086CF385090}"/>
                </a:ext>
              </a:extLst>
            </p:cNvPr>
            <p:cNvSpPr/>
            <p:nvPr/>
          </p:nvSpPr>
          <p:spPr>
            <a:xfrm>
              <a:off x="6844786" y="7056169"/>
              <a:ext cx="7714778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>
                  <a:sym typeface="Symbol" panose="05050102010706020507" pitchFamily="18" charset="2"/>
                </a:rPr>
                <a:t>Almost equal number of metabolites in each bin</a:t>
              </a:r>
              <a:r>
                <a:rPr lang="en-US" sz="1600" dirty="0"/>
                <a:t>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>
                  <a:sym typeface="Symbol" panose="05050102010706020507" pitchFamily="18" charset="2"/>
                </a:rPr>
                <a:t> of a</a:t>
              </a:r>
              <a:r>
                <a:rPr lang="en-US" sz="1600" dirty="0"/>
                <a:t>verage chemical formulas </a:t>
              </a:r>
              <a:r>
                <a:rPr lang="en-US" sz="1600" dirty="0">
                  <a:sym typeface="Symbol" panose="05050102010706020507" pitchFamily="18" charset="2"/>
                </a:rPr>
                <a:t></a:t>
              </a:r>
              <a:r>
                <a:rPr lang="en-US" sz="1600" dirty="0"/>
                <a:t> average </a:t>
              </a:r>
              <a:r>
                <a:rPr lang="en-US" sz="1600" dirty="0">
                  <a:sym typeface="Symbol" panose="05050102010706020507" pitchFamily="18" charset="2"/>
                </a:rPr>
                <a:t> (i.e., average chemical formulas from  bins are reasonable representations of group thermodynamic properties)</a:t>
              </a:r>
              <a:endParaRPr lang="en-US" sz="1600" dirty="0"/>
            </a:p>
          </p:txBody>
        </p:sp>
        <p:pic>
          <p:nvPicPr>
            <p:cNvPr id="34" name="Picture 33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87F50E2F-36AC-4081-B918-8BEC16A7CD7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98279" y="4206136"/>
              <a:ext cx="4828626" cy="3449018"/>
            </a:xfrm>
            <a:prstGeom prst="rect">
              <a:avLst/>
            </a:prstGeom>
          </p:spPr>
        </p:pic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FEA0CA04-05C5-4A87-934C-9213E2A1A29E}"/>
                </a:ext>
              </a:extLst>
            </p:cNvPr>
            <p:cNvGrpSpPr/>
            <p:nvPr/>
          </p:nvGrpSpPr>
          <p:grpSpPr>
            <a:xfrm>
              <a:off x="6432047" y="4234985"/>
              <a:ext cx="7865729" cy="2821184"/>
              <a:chOff x="2699661" y="1411559"/>
              <a:chExt cx="10001346" cy="3587161"/>
            </a:xfrm>
          </p:grpSpPr>
          <p:pic>
            <p:nvPicPr>
              <p:cNvPr id="40" name="Picture 39">
                <a:extLst>
                  <a:ext uri="{FF2B5EF4-FFF2-40B4-BE49-F238E27FC236}">
                    <a16:creationId xmlns:a16="http://schemas.microsoft.com/office/drawing/2014/main" id="{D4B1531D-5577-4C29-98D9-1D7220901F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699661" y="1411559"/>
                <a:ext cx="10001346" cy="3587161"/>
              </a:xfrm>
              <a:prstGeom prst="rect">
                <a:avLst/>
              </a:prstGeom>
            </p:spPr>
          </p:pic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F21B8A28-10E9-4A42-BE7F-787C7A35AA5B}"/>
                  </a:ext>
                </a:extLst>
              </p:cNvPr>
              <p:cNvSpPr/>
              <p:nvPr/>
            </p:nvSpPr>
            <p:spPr>
              <a:xfrm>
                <a:off x="4272769" y="1893255"/>
                <a:ext cx="436527" cy="153089"/>
              </a:xfrm>
              <a:prstGeom prst="rect">
                <a:avLst/>
              </a:prstGeom>
              <a:solidFill>
                <a:srgbClr val="0070C0"/>
              </a:solidFill>
              <a:ln w="25400"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ACCE819B-F866-4004-A5D4-2CF6370C1A92}"/>
                  </a:ext>
                </a:extLst>
              </p:cNvPr>
              <p:cNvSpPr txBox="1"/>
              <p:nvPr/>
            </p:nvSpPr>
            <p:spPr>
              <a:xfrm>
                <a:off x="4778166" y="1743245"/>
                <a:ext cx="656719" cy="4304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600" dirty="0">
                    <a:sym typeface="Symbol" panose="05050102010706020507" pitchFamily="18" charset="2"/>
                  </a:rPr>
                  <a:t></a:t>
                </a:r>
                <a:r>
                  <a:rPr lang="en-US" sz="1600" baseline="-25000" dirty="0" err="1">
                    <a:sym typeface="Symbol" panose="05050102010706020507" pitchFamily="18" charset="2"/>
                  </a:rPr>
                  <a:t>ave</a:t>
                </a:r>
                <a:endParaRPr lang="en-US" sz="1600" baseline="-25000" dirty="0"/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C8A0AE76-A2BD-4695-9537-3D4FEB03E7AE}"/>
                  </a:ext>
                </a:extLst>
              </p:cNvPr>
              <p:cNvSpPr/>
              <p:nvPr/>
            </p:nvSpPr>
            <p:spPr>
              <a:xfrm>
                <a:off x="4272769" y="2186675"/>
                <a:ext cx="436527" cy="153089"/>
              </a:xfrm>
              <a:prstGeom prst="rect">
                <a:avLst/>
              </a:prstGeom>
              <a:solidFill>
                <a:srgbClr val="CC3300"/>
              </a:solidFill>
              <a:ln w="25400"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141C5938-06F3-4746-BB8F-6E189F68BED0}"/>
                  </a:ext>
                </a:extLst>
              </p:cNvPr>
              <p:cNvSpPr txBox="1"/>
              <p:nvPr/>
            </p:nvSpPr>
            <p:spPr>
              <a:xfrm>
                <a:off x="4778433" y="2063800"/>
                <a:ext cx="2470747" cy="4304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600" dirty="0">
                    <a:sym typeface="Symbol" panose="05050102010706020507" pitchFamily="18" charset="2"/>
                  </a:rPr>
                  <a:t> of </a:t>
                </a:r>
                <a:r>
                  <a:rPr lang="en-US" sz="1600" dirty="0" err="1">
                    <a:sym typeface="Symbol" panose="05050102010706020507" pitchFamily="18" charset="2"/>
                  </a:rPr>
                  <a:t>ave</a:t>
                </a:r>
                <a:r>
                  <a:rPr lang="en-US" sz="1600" dirty="0">
                    <a:sym typeface="Symbol" panose="05050102010706020507" pitchFamily="18" charset="2"/>
                  </a:rPr>
                  <a:t> chem form</a:t>
                </a:r>
                <a:endParaRPr lang="en-US" sz="1600" baseline="-25000" dirty="0"/>
              </a:p>
            </p:txBody>
          </p:sp>
        </p:grp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70D291AF-DC7E-4804-B67F-28BE233C1109}"/>
              </a:ext>
            </a:extLst>
          </p:cNvPr>
          <p:cNvGrpSpPr/>
          <p:nvPr/>
        </p:nvGrpSpPr>
        <p:grpSpPr>
          <a:xfrm>
            <a:off x="979731" y="558825"/>
            <a:ext cx="2932861" cy="1903164"/>
            <a:chOff x="979731" y="558825"/>
            <a:chExt cx="2932861" cy="1903164"/>
          </a:xfrm>
        </p:grpSpPr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6C7D10EC-2C0C-4E96-B4E6-69B0A4491FD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17831" y="1882264"/>
              <a:ext cx="2820282" cy="579725"/>
            </a:xfrm>
            <a:prstGeom prst="rect">
              <a:avLst/>
            </a:prstGeom>
          </p:spPr>
        </p:pic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C235C5D8-75A9-44B5-98E1-97B6AB7ED76F}"/>
                </a:ext>
              </a:extLst>
            </p:cNvPr>
            <p:cNvSpPr txBox="1"/>
            <p:nvPr/>
          </p:nvSpPr>
          <p:spPr>
            <a:xfrm>
              <a:off x="979731" y="558825"/>
              <a:ext cx="2932861" cy="1323439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1">
                      <a:lumMod val="75000"/>
                    </a:schemeClr>
                  </a:solidFill>
                </a:rPr>
                <a:t>Generate thermodynamic properties and stochiometric reactions</a:t>
              </a:r>
            </a:p>
          </p:txBody>
        </p:sp>
      </p:grpSp>
      <p:pic>
        <p:nvPicPr>
          <p:cNvPr id="49" name="Picture 48">
            <a:extLst>
              <a:ext uri="{FF2B5EF4-FFF2-40B4-BE49-F238E27FC236}">
                <a16:creationId xmlns:a16="http://schemas.microsoft.com/office/drawing/2014/main" id="{EC146212-D090-4F85-971B-4F1CC0FEF6B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819" t="5535" r="8056" b="6987"/>
          <a:stretch/>
        </p:blipFill>
        <p:spPr>
          <a:xfrm>
            <a:off x="8514359" y="198008"/>
            <a:ext cx="6085891" cy="3309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490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FF53851-9885-4610-AFFB-42A6DB02AAA9}"/>
              </a:ext>
            </a:extLst>
          </p:cNvPr>
          <p:cNvGrpSpPr/>
          <p:nvPr/>
        </p:nvGrpSpPr>
        <p:grpSpPr>
          <a:xfrm>
            <a:off x="1031252" y="586380"/>
            <a:ext cx="2932861" cy="1575640"/>
            <a:chOff x="1907552" y="5760360"/>
            <a:chExt cx="2932861" cy="157564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9FB703D-75CA-4A36-AB03-23265ACF72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-2804" t="3637" r="2804"/>
            <a:stretch/>
          </p:blipFill>
          <p:spPr>
            <a:xfrm>
              <a:off x="2062163" y="6776024"/>
              <a:ext cx="2456497" cy="559976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3DBE5B4-897B-4351-AC06-2B3020CCA000}"/>
                </a:ext>
              </a:extLst>
            </p:cNvPr>
            <p:cNvSpPr txBox="1"/>
            <p:nvPr/>
          </p:nvSpPr>
          <p:spPr>
            <a:xfrm>
              <a:off x="1907552" y="5760360"/>
              <a:ext cx="2932861" cy="101566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1">
                      <a:lumMod val="75000"/>
                    </a:schemeClr>
                  </a:solidFill>
                </a:rPr>
                <a:t>Examine the relationships between </a:t>
              </a:r>
              <a:r>
                <a:rPr lang="en-US" sz="2000" dirty="0">
                  <a:solidFill>
                    <a:schemeClr val="tx1">
                      <a:lumMod val="75000"/>
                    </a:schemeClr>
                  </a:solidFill>
                  <a:sym typeface="Symbol" panose="05050102010706020507" pitchFamily="18" charset="2"/>
                </a:rPr>
                <a:t> and reaction rates</a:t>
              </a:r>
              <a:endParaRPr lang="en-US" sz="2000" dirty="0">
                <a:solidFill>
                  <a:schemeClr val="tx1">
                    <a:lumMod val="75000"/>
                  </a:schemeClr>
                </a:solidFill>
              </a:endParaRP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B2A0E72C-CD30-4195-994E-3B004B76FA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4786" y="479506"/>
            <a:ext cx="5951220" cy="366751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D4166E4-42B0-4CC4-B58D-F4999145F9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23760" y="0"/>
            <a:ext cx="2576636" cy="493855"/>
          </a:xfrm>
          <a:prstGeom prst="rect">
            <a:avLst/>
          </a:prstGeom>
        </p:spPr>
      </p:pic>
      <p:graphicFrame>
        <p:nvGraphicFramePr>
          <p:cNvPr id="16" name="Object 15">
            <a:extLst>
              <a:ext uri="{FF2B5EF4-FFF2-40B4-BE49-F238E27FC236}">
                <a16:creationId xmlns:a16="http://schemas.microsoft.com/office/drawing/2014/main" id="{924A34AE-2394-445E-BEB5-8016475091E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61140920"/>
              </p:ext>
            </p:extLst>
          </p:nvPr>
        </p:nvGraphicFramePr>
        <p:xfrm>
          <a:off x="1120775" y="2913063"/>
          <a:ext cx="5022850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96" name="Equation" r:id="rId6" imgW="2895480" imgH="482400" progId="Equation.DSMT4">
                  <p:embed/>
                </p:oleObj>
              </mc:Choice>
              <mc:Fallback>
                <p:oleObj name="Equation" r:id="rId6" imgW="2895480" imgH="482400" progId="Equation.DSMT4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293C6109-0758-40C9-9ED8-5BCC33A938C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120775" y="2913063"/>
                        <a:ext cx="5022850" cy="838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Arrow: Down 19">
            <a:extLst>
              <a:ext uri="{FF2B5EF4-FFF2-40B4-BE49-F238E27FC236}">
                <a16:creationId xmlns:a16="http://schemas.microsoft.com/office/drawing/2014/main" id="{2892CF31-18BF-4094-84AC-4C8EC317124C}"/>
              </a:ext>
            </a:extLst>
          </p:cNvPr>
          <p:cNvSpPr/>
          <p:nvPr/>
        </p:nvSpPr>
        <p:spPr>
          <a:xfrm>
            <a:off x="3713690" y="3967978"/>
            <a:ext cx="371961" cy="486179"/>
          </a:xfrm>
          <a:prstGeom prst="downArrow">
            <a:avLst/>
          </a:prstGeom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1" name="Object 20">
            <a:extLst>
              <a:ext uri="{FF2B5EF4-FFF2-40B4-BE49-F238E27FC236}">
                <a16:creationId xmlns:a16="http://schemas.microsoft.com/office/drawing/2014/main" id="{7F2DE075-6D53-47A7-B3F7-9755C2FC3DA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018504"/>
              </p:ext>
            </p:extLst>
          </p:nvPr>
        </p:nvGraphicFramePr>
        <p:xfrm>
          <a:off x="1120775" y="4505325"/>
          <a:ext cx="4445553" cy="8794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97" name="Equation" r:id="rId8" imgW="2628720" imgH="520560" progId="Equation.DSMT4">
                  <p:embed/>
                </p:oleObj>
              </mc:Choice>
              <mc:Fallback>
                <p:oleObj name="Equation" r:id="rId8" imgW="2628720" imgH="520560" progId="Equation.DSMT4">
                  <p:embed/>
                  <p:pic>
                    <p:nvPicPr>
                      <p:cNvPr id="13" name="Object 12">
                        <a:extLst>
                          <a:ext uri="{FF2B5EF4-FFF2-40B4-BE49-F238E27FC236}">
                            <a16:creationId xmlns:a16="http://schemas.microsoft.com/office/drawing/2014/main" id="{5E725E39-E6E0-4DF3-8064-7A307579E63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120775" y="4505325"/>
                        <a:ext cx="4445553" cy="8794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AF80C0B0-5AEB-4FE1-905B-52237D85E07F}"/>
              </a:ext>
            </a:extLst>
          </p:cNvPr>
          <p:cNvGrpSpPr/>
          <p:nvPr/>
        </p:nvGrpSpPr>
        <p:grpSpPr>
          <a:xfrm>
            <a:off x="6907653" y="4114800"/>
            <a:ext cx="5785485" cy="4063105"/>
            <a:chOff x="6907653" y="4114800"/>
            <a:chExt cx="5785485" cy="4063105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16C0B1FE-4848-4D12-AB04-9BBEF2948A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907653" y="4579820"/>
              <a:ext cx="5785485" cy="3598085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7F792CD3-C602-4E65-A082-8C0B4FE573C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223760" y="4114800"/>
              <a:ext cx="2247900" cy="390525"/>
            </a:xfrm>
            <a:prstGeom prst="rect">
              <a:avLst/>
            </a:prstGeom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0B9E039-F9D5-4BAF-930D-9F896E4BE481}"/>
              </a:ext>
            </a:extLst>
          </p:cNvPr>
          <p:cNvGrpSpPr/>
          <p:nvPr/>
        </p:nvGrpSpPr>
        <p:grpSpPr>
          <a:xfrm>
            <a:off x="1031252" y="5771707"/>
            <a:ext cx="4532471" cy="438507"/>
            <a:chOff x="1195796" y="6378862"/>
            <a:chExt cx="4532471" cy="438507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3D8D057-C174-4440-B431-091DD7A4D5C7}"/>
                </a:ext>
              </a:extLst>
            </p:cNvPr>
            <p:cNvSpPr txBox="1"/>
            <p:nvPr/>
          </p:nvSpPr>
          <p:spPr>
            <a:xfrm>
              <a:off x="1195796" y="6378862"/>
              <a:ext cx="247856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/>
                <a:t>Input parameters: </a:t>
              </a:r>
            </a:p>
          </p:txBody>
        </p:sp>
        <p:graphicFrame>
          <p:nvGraphicFramePr>
            <p:cNvPr id="24" name="Object 23">
              <a:extLst>
                <a:ext uri="{FF2B5EF4-FFF2-40B4-BE49-F238E27FC236}">
                  <a16:creationId xmlns:a16="http://schemas.microsoft.com/office/drawing/2014/main" id="{A0F7D3C4-FA90-4A71-9033-F59E721D3889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07738564"/>
                </p:ext>
              </p:extLst>
            </p:nvPr>
          </p:nvGraphicFramePr>
          <p:xfrm>
            <a:off x="3605780" y="6409382"/>
            <a:ext cx="2122487" cy="4079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1798" name="Equation" r:id="rId12" imgW="2123017" imgH="408465" progId="Equation.DSMT4">
                    <p:embed/>
                  </p:oleObj>
                </mc:Choice>
                <mc:Fallback>
                  <p:oleObj name="Equation" r:id="rId12" imgW="2123017" imgH="408465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3"/>
                        <a:stretch>
                          <a:fillRect/>
                        </a:stretch>
                      </p:blipFill>
                      <p:spPr>
                        <a:xfrm>
                          <a:off x="3605780" y="6409382"/>
                          <a:ext cx="2122487" cy="40798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3007585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1AB835E-5CE2-45C5-BE81-4CAED1A66D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6289" y="493245"/>
            <a:ext cx="3679633" cy="360235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98CECB4-0BD7-43E8-B0A5-F6EE52C8F9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0337" y="586380"/>
            <a:ext cx="4384835" cy="3288626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EE0E8F03-E901-42BB-80B1-DBF674AE273E}"/>
              </a:ext>
            </a:extLst>
          </p:cNvPr>
          <p:cNvGrpSpPr/>
          <p:nvPr/>
        </p:nvGrpSpPr>
        <p:grpSpPr>
          <a:xfrm>
            <a:off x="1031252" y="586380"/>
            <a:ext cx="2932861" cy="1575640"/>
            <a:chOff x="1907552" y="5760360"/>
            <a:chExt cx="2932861" cy="157564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0E0BD34-0C83-4BDE-8213-38029694B6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-2804" t="3637" r="2804"/>
            <a:stretch/>
          </p:blipFill>
          <p:spPr>
            <a:xfrm>
              <a:off x="2062163" y="6776024"/>
              <a:ext cx="2456497" cy="559976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E95348A-BEA0-4167-9B0E-A8C84855194D}"/>
                </a:ext>
              </a:extLst>
            </p:cNvPr>
            <p:cNvSpPr txBox="1"/>
            <p:nvPr/>
          </p:nvSpPr>
          <p:spPr>
            <a:xfrm>
              <a:off x="1907552" y="5760360"/>
              <a:ext cx="2932861" cy="101566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1">
                      <a:lumMod val="75000"/>
                    </a:schemeClr>
                  </a:solidFill>
                </a:rPr>
                <a:t>Examine the relationships between </a:t>
              </a:r>
              <a:r>
                <a:rPr lang="en-US" sz="2000" dirty="0">
                  <a:solidFill>
                    <a:schemeClr val="tx1">
                      <a:lumMod val="75000"/>
                    </a:schemeClr>
                  </a:solidFill>
                  <a:sym typeface="Symbol" panose="05050102010706020507" pitchFamily="18" charset="2"/>
                </a:rPr>
                <a:t> and reaction rates</a:t>
              </a:r>
              <a:endParaRPr lang="en-US" sz="2000" dirty="0">
                <a:solidFill>
                  <a:schemeClr val="tx1">
                    <a:lumMod val="75000"/>
                  </a:schemeClr>
                </a:solidFill>
              </a:endParaRPr>
            </a:p>
          </p:txBody>
        </p:sp>
      </p:grp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E0839124-F804-471A-8348-1296241ED85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78902969"/>
              </p:ext>
            </p:extLst>
          </p:nvPr>
        </p:nvGraphicFramePr>
        <p:xfrm>
          <a:off x="1347717" y="2468139"/>
          <a:ext cx="4589286" cy="1015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812" name="Equation" r:id="rId6" imgW="2184120" imgH="482400" progId="Equation.DSMT4">
                  <p:embed/>
                </p:oleObj>
              </mc:Choice>
              <mc:Fallback>
                <p:oleObj name="Equation" r:id="rId6" imgW="2184120" imgH="482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347717" y="2468139"/>
                        <a:ext cx="4589286" cy="10156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Google Shape;826;p38" descr="A close up of text on a white surface&#10;&#10;Description automatically generated">
            <a:extLst>
              <a:ext uri="{FF2B5EF4-FFF2-40B4-BE49-F238E27FC236}">
                <a16:creationId xmlns:a16="http://schemas.microsoft.com/office/drawing/2014/main" id="{2B455BC0-3454-4AC4-B3CE-30F1B2F2785D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8">
            <a:alphaModFix/>
          </a:blip>
          <a:srcRect l="28958" t="9934" r="28424" b="57843"/>
          <a:stretch/>
        </p:blipFill>
        <p:spPr>
          <a:xfrm>
            <a:off x="8002108" y="4823460"/>
            <a:ext cx="5012496" cy="27051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9A6CCE2-AED0-4D8B-AE18-61BB3CB56B91}"/>
              </a:ext>
            </a:extLst>
          </p:cNvPr>
          <p:cNvSpPr txBox="1"/>
          <p:nvPr/>
        </p:nvSpPr>
        <p:spPr>
          <a:xfrm>
            <a:off x="7796302" y="4134000"/>
            <a:ext cx="57399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dirty="0">
                <a:solidFill>
                  <a:schemeClr val="tx1">
                    <a:lumMod val="75000"/>
                  </a:schemeClr>
                </a:solidFill>
              </a:rPr>
              <a:t>Consistency with the conceptual model from Vanessa and James</a:t>
            </a:r>
          </a:p>
        </p:txBody>
      </p:sp>
    </p:spTree>
    <p:extLst>
      <p:ext uri="{BB962C8B-B14F-4D97-AF65-F5344CB8AC3E}">
        <p14:creationId xmlns:p14="http://schemas.microsoft.com/office/powerpoint/2010/main" val="269880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F28F00CD-221D-4F38-BB22-8D0EC9C58FB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53620619"/>
              </p:ext>
            </p:extLst>
          </p:nvPr>
        </p:nvGraphicFramePr>
        <p:xfrm>
          <a:off x="4293778" y="2092528"/>
          <a:ext cx="3411277" cy="7797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827" name="Equation" r:id="rId4" imgW="1612800" imgH="368280" progId="Equation.DSMT4">
                  <p:embed/>
                </p:oleObj>
              </mc:Choice>
              <mc:Fallback>
                <p:oleObj name="Equation" r:id="rId4" imgW="1612800" imgH="368280" progId="Equation.DSMT4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F28F00CD-221D-4F38-BB22-8D0EC9C58FB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293778" y="2092528"/>
                        <a:ext cx="3411277" cy="7797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59D13D64-0266-476A-AC97-84B7A73493C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75203152"/>
              </p:ext>
            </p:extLst>
          </p:nvPr>
        </p:nvGraphicFramePr>
        <p:xfrm>
          <a:off x="4331306" y="3871062"/>
          <a:ext cx="2513181" cy="7798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828" name="Equation" r:id="rId6" imgW="1269720" imgH="393480" progId="Equation.DSMT4">
                  <p:embed/>
                </p:oleObj>
              </mc:Choice>
              <mc:Fallback>
                <p:oleObj name="Equation" r:id="rId6" imgW="1269720" imgH="393480" progId="Equation.DSMT4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59D13D64-0266-476A-AC97-84B7A73493C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331306" y="3871062"/>
                        <a:ext cx="2513181" cy="77989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A8F33DC5-2278-45D4-8597-94EB8A6ACB3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84151011"/>
              </p:ext>
            </p:extLst>
          </p:nvPr>
        </p:nvGraphicFramePr>
        <p:xfrm>
          <a:off x="4306744" y="2987763"/>
          <a:ext cx="4003030" cy="7797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829" name="Equation" r:id="rId8" imgW="2019240" imgH="393480" progId="Equation.DSMT4">
                  <p:embed/>
                </p:oleObj>
              </mc:Choice>
              <mc:Fallback>
                <p:oleObj name="Equation" r:id="rId8" imgW="2019240" imgH="393480" progId="Equation.DSMT4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A8F33DC5-2278-45D4-8597-94EB8A6ACB3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306744" y="2987763"/>
                        <a:ext cx="4003030" cy="77972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1" name="Group 20">
            <a:extLst>
              <a:ext uri="{FF2B5EF4-FFF2-40B4-BE49-F238E27FC236}">
                <a16:creationId xmlns:a16="http://schemas.microsoft.com/office/drawing/2014/main" id="{00E24479-8DDE-419C-98C5-EA38B5C7BAF0}"/>
              </a:ext>
            </a:extLst>
          </p:cNvPr>
          <p:cNvGrpSpPr/>
          <p:nvPr/>
        </p:nvGrpSpPr>
        <p:grpSpPr>
          <a:xfrm>
            <a:off x="1317294" y="2512038"/>
            <a:ext cx="2764788" cy="3134118"/>
            <a:chOff x="1835239" y="5440760"/>
            <a:chExt cx="2176262" cy="2466975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50ED8EBC-7C00-47AD-A26E-1DC94BC3F96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835239" y="5440760"/>
              <a:ext cx="1533525" cy="2466975"/>
            </a:xfrm>
            <a:prstGeom prst="rect">
              <a:avLst/>
            </a:prstGeom>
          </p:spPr>
        </p:pic>
        <p:sp>
          <p:nvSpPr>
            <p:cNvPr id="16" name="Arrow: Down 15">
              <a:extLst>
                <a:ext uri="{FF2B5EF4-FFF2-40B4-BE49-F238E27FC236}">
                  <a16:creationId xmlns:a16="http://schemas.microsoft.com/office/drawing/2014/main" id="{3CDEF3E3-51D5-4455-A6A5-48D9F708F8C3}"/>
                </a:ext>
              </a:extLst>
            </p:cNvPr>
            <p:cNvSpPr/>
            <p:nvPr/>
          </p:nvSpPr>
          <p:spPr>
            <a:xfrm>
              <a:off x="2674135" y="6200846"/>
              <a:ext cx="389929" cy="787215"/>
            </a:xfrm>
            <a:prstGeom prst="downArrow">
              <a:avLst/>
            </a:prstGeom>
            <a:solidFill>
              <a:schemeClr val="accent6"/>
            </a:solidFill>
            <a:ln w="254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42573D6-AECD-49F5-BBBC-4436E63CB90F}"/>
                </a:ext>
              </a:extLst>
            </p:cNvPr>
            <p:cNvSpPr txBox="1"/>
            <p:nvPr/>
          </p:nvSpPr>
          <p:spPr>
            <a:xfrm>
              <a:off x="2705634" y="5669336"/>
              <a:ext cx="130586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600" dirty="0">
                  <a:solidFill>
                    <a:schemeClr val="accent6"/>
                  </a:solidFill>
                </a:rPr>
                <a:t>Oxygen dissolution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A51B545-3A6B-4898-B8EE-422932D327C7}"/>
              </a:ext>
            </a:extLst>
          </p:cNvPr>
          <p:cNvGrpSpPr/>
          <p:nvPr/>
        </p:nvGrpSpPr>
        <p:grpSpPr>
          <a:xfrm>
            <a:off x="4280812" y="4937149"/>
            <a:ext cx="3953906" cy="1914611"/>
            <a:chOff x="10676495" y="2977421"/>
            <a:chExt cx="3953906" cy="1914611"/>
          </a:xfrm>
        </p:grpSpPr>
        <p:graphicFrame>
          <p:nvGraphicFramePr>
            <p:cNvPr id="11" name="Object 10">
              <a:extLst>
                <a:ext uri="{FF2B5EF4-FFF2-40B4-BE49-F238E27FC236}">
                  <a16:creationId xmlns:a16="http://schemas.microsoft.com/office/drawing/2014/main" id="{63980C25-640F-4927-9CFE-DBCF8D676452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25428122"/>
                </p:ext>
              </p:extLst>
            </p:nvPr>
          </p:nvGraphicFramePr>
          <p:xfrm>
            <a:off x="10759366" y="3373615"/>
            <a:ext cx="1961289" cy="15184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0830" name="Equation" r:id="rId11" imgW="787320" imgH="609480" progId="Equation.DSMT4">
                    <p:embed/>
                  </p:oleObj>
                </mc:Choice>
                <mc:Fallback>
                  <p:oleObj name="Equation" r:id="rId11" imgW="787320" imgH="609480" progId="Equation.DSMT4">
                    <p:embed/>
                    <p:pic>
                      <p:nvPicPr>
                        <p:cNvPr id="11" name="Object 10">
                          <a:extLst>
                            <a:ext uri="{FF2B5EF4-FFF2-40B4-BE49-F238E27FC236}">
                              <a16:creationId xmlns:a16="http://schemas.microsoft.com/office/drawing/2014/main" id="{63980C25-640F-4927-9CFE-DBCF8D676452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10759366" y="3373615"/>
                          <a:ext cx="1961289" cy="151841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CB8C930-AB8A-441F-B39D-F4908F580C2C}"/>
                </a:ext>
              </a:extLst>
            </p:cNvPr>
            <p:cNvSpPr txBox="1"/>
            <p:nvPr/>
          </p:nvSpPr>
          <p:spPr>
            <a:xfrm>
              <a:off x="10676495" y="2977421"/>
              <a:ext cx="395390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2400" dirty="0">
                  <a:solidFill>
                    <a:srgbClr val="C00000"/>
                  </a:solidFill>
                </a:rPr>
                <a:t>Cybernetic control variables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94528E7-DA36-495A-A142-165232EA95D7}"/>
              </a:ext>
            </a:extLst>
          </p:cNvPr>
          <p:cNvGrpSpPr/>
          <p:nvPr/>
        </p:nvGrpSpPr>
        <p:grpSpPr>
          <a:xfrm>
            <a:off x="1133293" y="616918"/>
            <a:ext cx="2948101" cy="1236026"/>
            <a:chOff x="5671284" y="5914248"/>
            <a:chExt cx="2948101" cy="1236026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48BDCE74-43C1-4E7D-8E94-12159658B1E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671284" y="6635593"/>
              <a:ext cx="2932862" cy="514681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5063F3A-7F16-4663-BB43-D65A2B812F95}"/>
                </a:ext>
              </a:extLst>
            </p:cNvPr>
            <p:cNvSpPr txBox="1"/>
            <p:nvPr/>
          </p:nvSpPr>
          <p:spPr>
            <a:xfrm>
              <a:off x="5686524" y="5914248"/>
              <a:ext cx="2932861" cy="707886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1">
                      <a:lumMod val="75000"/>
                    </a:schemeClr>
                  </a:solidFill>
                </a:rPr>
                <a:t>Perform batch simulations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81DA3AD-7EB8-4CE7-866A-88921C80D38D}"/>
              </a:ext>
            </a:extLst>
          </p:cNvPr>
          <p:cNvGrpSpPr/>
          <p:nvPr/>
        </p:nvGrpSpPr>
        <p:grpSpPr>
          <a:xfrm>
            <a:off x="9214185" y="101020"/>
            <a:ext cx="4726719" cy="4019719"/>
            <a:chOff x="9375241" y="149057"/>
            <a:chExt cx="5010979" cy="4261460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7AA354DB-0C41-42CC-95F1-B7A48BE8E6BD}"/>
                </a:ext>
              </a:extLst>
            </p:cNvPr>
            <p:cNvSpPr txBox="1"/>
            <p:nvPr/>
          </p:nvSpPr>
          <p:spPr>
            <a:xfrm>
              <a:off x="10109244" y="4091731"/>
              <a:ext cx="3314371" cy="3187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err="1">
                  <a:solidFill>
                    <a:schemeClr val="tx1">
                      <a:lumMod val="75000"/>
                    </a:schemeClr>
                  </a:solidFill>
                </a:rPr>
                <a:t>Kompala</a:t>
              </a:r>
              <a:r>
                <a:rPr lang="en-US" sz="1400" dirty="0">
                  <a:solidFill>
                    <a:schemeClr val="tx1">
                      <a:lumMod val="75000"/>
                    </a:schemeClr>
                  </a:solidFill>
                </a:rPr>
                <a:t> et al. (Biotech Bioeng,1986) </a:t>
              </a:r>
            </a:p>
          </p:txBody>
        </p: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D9661CEB-BDBE-43A4-88CE-43BDE521DA6F}"/>
                </a:ext>
              </a:extLst>
            </p:cNvPr>
            <p:cNvGrpSpPr/>
            <p:nvPr/>
          </p:nvGrpSpPr>
          <p:grpSpPr>
            <a:xfrm>
              <a:off x="9375241" y="149057"/>
              <a:ext cx="5010979" cy="3965744"/>
              <a:chOff x="8916599" y="149056"/>
              <a:chExt cx="5469622" cy="4328719"/>
            </a:xfrm>
          </p:grpSpPr>
          <p:pic>
            <p:nvPicPr>
              <p:cNvPr id="34" name="Picture 33">
                <a:extLst>
                  <a:ext uri="{FF2B5EF4-FFF2-40B4-BE49-F238E27FC236}">
                    <a16:creationId xmlns:a16="http://schemas.microsoft.com/office/drawing/2014/main" id="{8E26CAC9-97D2-4BAC-8B6D-FA79963F56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916599" y="149056"/>
                <a:ext cx="5469622" cy="4328719"/>
              </a:xfrm>
              <a:prstGeom prst="rect">
                <a:avLst/>
              </a:prstGeom>
            </p:spPr>
          </p:pic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31F14510-3DB5-4E5F-824E-21E2A1C10640}"/>
                  </a:ext>
                </a:extLst>
              </p:cNvPr>
              <p:cNvSpPr/>
              <p:nvPr/>
            </p:nvSpPr>
            <p:spPr>
              <a:xfrm>
                <a:off x="10977080" y="1346488"/>
                <a:ext cx="914400" cy="914400"/>
              </a:xfrm>
              <a:prstGeom prst="ellipse">
                <a:avLst/>
              </a:prstGeom>
              <a:ln w="254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4BAEF17-9FD2-467F-A153-F42BDD4DE1B9}"/>
                  </a:ext>
                </a:extLst>
              </p:cNvPr>
              <p:cNvSpPr txBox="1"/>
              <p:nvPr/>
            </p:nvSpPr>
            <p:spPr>
              <a:xfrm>
                <a:off x="10803338" y="978120"/>
                <a:ext cx="12618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800" dirty="0">
                    <a:solidFill>
                      <a:srgbClr val="C00000"/>
                    </a:solidFill>
                  </a:rPr>
                  <a:t>Lag phase</a:t>
                </a:r>
              </a:p>
            </p:txBody>
          </p:sp>
        </p:grp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C72FD43E-BC9E-4141-9BE8-A1E0C43B5003}"/>
              </a:ext>
            </a:extLst>
          </p:cNvPr>
          <p:cNvGrpSpPr/>
          <p:nvPr/>
        </p:nvGrpSpPr>
        <p:grpSpPr>
          <a:xfrm>
            <a:off x="9270904" y="4450506"/>
            <a:ext cx="3980800" cy="3656283"/>
            <a:chOff x="9332871" y="4341105"/>
            <a:chExt cx="3867150" cy="3551898"/>
          </a:xfrm>
        </p:grpSpPr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F3FD96F6-9D57-4C7F-8B78-4FB19BDB73B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9332871" y="4341105"/>
              <a:ext cx="3867150" cy="3362325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97349C7D-425F-41EC-8D4F-88B07258D2F9}"/>
                </a:ext>
              </a:extLst>
            </p:cNvPr>
            <p:cNvSpPr txBox="1"/>
            <p:nvPr/>
          </p:nvSpPr>
          <p:spPr>
            <a:xfrm>
              <a:off x="10106673" y="7585226"/>
              <a:ext cx="26933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>
                      <a:lumMod val="75000"/>
                    </a:schemeClr>
                  </a:solidFill>
                </a:rPr>
                <a:t>Song and Liu (I&amp;EC Res, 2015)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1579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lose up of a map&#10;&#10;Description automatically generated">
            <a:extLst>
              <a:ext uri="{FF2B5EF4-FFF2-40B4-BE49-F238E27FC236}">
                <a16:creationId xmlns:a16="http://schemas.microsoft.com/office/drawing/2014/main" id="{D4792CCC-B609-4701-A263-D44D7FFE8D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4753" y="2164190"/>
            <a:ext cx="6065410" cy="6065410"/>
          </a:xfrm>
          <a:prstGeom prst="rect">
            <a:avLst/>
          </a:prstGeom>
        </p:spPr>
      </p:pic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923D109E-903A-4011-A548-BF6722FF91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1059" y="2164190"/>
            <a:ext cx="6065410" cy="6065410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32BDD18D-8A29-447E-B534-5EE9076ADE41}"/>
              </a:ext>
            </a:extLst>
          </p:cNvPr>
          <p:cNvGrpSpPr/>
          <p:nvPr/>
        </p:nvGrpSpPr>
        <p:grpSpPr>
          <a:xfrm>
            <a:off x="1133293" y="616918"/>
            <a:ext cx="2948101" cy="1236026"/>
            <a:chOff x="5671284" y="5914248"/>
            <a:chExt cx="2948101" cy="123602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2ED5275-C068-4FA8-98B5-28010BFA0CE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71284" y="6635593"/>
              <a:ext cx="2932862" cy="514681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5452A95-F3CC-4B80-822C-340ED764C8A3}"/>
                </a:ext>
              </a:extLst>
            </p:cNvPr>
            <p:cNvSpPr txBox="1"/>
            <p:nvPr/>
          </p:nvSpPr>
          <p:spPr>
            <a:xfrm>
              <a:off x="5686524" y="5914248"/>
              <a:ext cx="2932861" cy="707886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1">
                      <a:lumMod val="75000"/>
                    </a:schemeClr>
                  </a:solidFill>
                </a:rPr>
                <a:t>Perform batch simulations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53230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252B2B8D-825E-42BE-95EF-082B28819F3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96638403"/>
              </p:ext>
            </p:extLst>
          </p:nvPr>
        </p:nvGraphicFramePr>
        <p:xfrm>
          <a:off x="7211428" y="2202196"/>
          <a:ext cx="6095744" cy="7797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872" name="Equation" r:id="rId3" imgW="2882880" imgH="368280" progId="Equation.DSMT4">
                  <p:embed/>
                </p:oleObj>
              </mc:Choice>
              <mc:Fallback>
                <p:oleObj name="Equation" r:id="rId3" imgW="2882880" imgH="368280" progId="Equation.DSMT4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5861EDBA-A8CA-4CE6-B850-E9E092F5F42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211428" y="2202196"/>
                        <a:ext cx="6095744" cy="77972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1E62AD9D-ADC1-440B-8E99-D7171CEDC9E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67549379"/>
              </p:ext>
            </p:extLst>
          </p:nvPr>
        </p:nvGraphicFramePr>
        <p:xfrm>
          <a:off x="7297020" y="4138580"/>
          <a:ext cx="2511814" cy="7797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873" name="Equation" r:id="rId5" imgW="1269720" imgH="393480" progId="Equation.DSMT4">
                  <p:embed/>
                </p:oleObj>
              </mc:Choice>
              <mc:Fallback>
                <p:oleObj name="Equation" r:id="rId5" imgW="1269720" imgH="393480" progId="Equation.DSMT4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C39B7933-A37D-4F27-A8C4-06AF02EFAA4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297020" y="4138580"/>
                        <a:ext cx="2511814" cy="77972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EFE3D5DB-C3CA-4008-98FE-A4A9B047F96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71885536"/>
              </p:ext>
            </p:extLst>
          </p:nvPr>
        </p:nvGraphicFramePr>
        <p:xfrm>
          <a:off x="7212795" y="3170388"/>
          <a:ext cx="4229984" cy="7797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874" name="Equation" r:id="rId7" imgW="2133360" imgH="393480" progId="Equation.DSMT4">
                  <p:embed/>
                </p:oleObj>
              </mc:Choice>
              <mc:Fallback>
                <p:oleObj name="Equation" r:id="rId7" imgW="2133360" imgH="393480" progId="Equation.DSMT4">
                  <p:embed/>
                  <p:pic>
                    <p:nvPicPr>
                      <p:cNvPr id="10" name="Object 9">
                        <a:extLst>
                          <a:ext uri="{FF2B5EF4-FFF2-40B4-BE49-F238E27FC236}">
                            <a16:creationId xmlns:a16="http://schemas.microsoft.com/office/drawing/2014/main" id="{AADC1345-0560-450C-8FDB-E5EDB2F92C0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212795" y="3170388"/>
                        <a:ext cx="4229984" cy="77972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7" name="Group 6">
            <a:extLst>
              <a:ext uri="{FF2B5EF4-FFF2-40B4-BE49-F238E27FC236}">
                <a16:creationId xmlns:a16="http://schemas.microsoft.com/office/drawing/2014/main" id="{9F97D8E4-ADE3-4374-BF93-5F13789715E8}"/>
              </a:ext>
            </a:extLst>
          </p:cNvPr>
          <p:cNvGrpSpPr/>
          <p:nvPr/>
        </p:nvGrpSpPr>
        <p:grpSpPr>
          <a:xfrm>
            <a:off x="1816117" y="2519905"/>
            <a:ext cx="4536787" cy="3269721"/>
            <a:chOff x="7703674" y="5382806"/>
            <a:chExt cx="3644109" cy="2626356"/>
          </a:xfrm>
        </p:grpSpPr>
        <p:pic>
          <p:nvPicPr>
            <p:cNvPr id="8" name="Picture 2">
              <a:extLst>
                <a:ext uri="{FF2B5EF4-FFF2-40B4-BE49-F238E27FC236}">
                  <a16:creationId xmlns:a16="http://schemas.microsoft.com/office/drawing/2014/main" id="{229DD385-F6B1-4030-AD92-DC97ED30E0F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72037" y="5440760"/>
              <a:ext cx="1789026" cy="22614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E48169E-2845-4A6C-8EEC-0F564B9ACEFF}"/>
                </a:ext>
              </a:extLst>
            </p:cNvPr>
            <p:cNvSpPr txBox="1"/>
            <p:nvPr/>
          </p:nvSpPr>
          <p:spPr>
            <a:xfrm>
              <a:off x="7703674" y="5382806"/>
              <a:ext cx="121695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800" dirty="0">
                  <a:solidFill>
                    <a:schemeClr val="accent6"/>
                  </a:solidFill>
                </a:rPr>
                <a:t>DOC &amp; DO (feed)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6333191-FB78-4A4D-9FDE-0274F8967154}"/>
                </a:ext>
              </a:extLst>
            </p:cNvPr>
            <p:cNvSpPr txBox="1"/>
            <p:nvPr/>
          </p:nvSpPr>
          <p:spPr>
            <a:xfrm>
              <a:off x="10109152" y="7267511"/>
              <a:ext cx="1238631" cy="7416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800" dirty="0">
                  <a:solidFill>
                    <a:schemeClr val="accent6"/>
                  </a:solidFill>
                </a:rPr>
                <a:t>Unreacted DOC &amp; DO (outlet)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D712631-14BF-4913-806D-A1838EEBB83F}"/>
              </a:ext>
            </a:extLst>
          </p:cNvPr>
          <p:cNvGrpSpPr/>
          <p:nvPr/>
        </p:nvGrpSpPr>
        <p:grpSpPr>
          <a:xfrm>
            <a:off x="1112995" y="586386"/>
            <a:ext cx="2971516" cy="1276579"/>
            <a:chOff x="9242206" y="5914248"/>
            <a:chExt cx="2971516" cy="1276579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76F7712F-6F60-4479-8D81-31EB0A570AA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280860" y="6594451"/>
              <a:ext cx="2932862" cy="596376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AF8707A-989E-4AD1-B21E-479B18E24BB8}"/>
                </a:ext>
              </a:extLst>
            </p:cNvPr>
            <p:cNvSpPr txBox="1"/>
            <p:nvPr/>
          </p:nvSpPr>
          <p:spPr>
            <a:xfrm>
              <a:off x="9242206" y="5914248"/>
              <a:ext cx="2932861" cy="707886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1">
                      <a:lumMod val="75000"/>
                    </a:schemeClr>
                  </a:solidFill>
                </a:rPr>
                <a:t>Perform CSTR simulations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8A04147-0458-4360-B76A-6069427D9483}"/>
              </a:ext>
            </a:extLst>
          </p:cNvPr>
          <p:cNvGrpSpPr/>
          <p:nvPr/>
        </p:nvGrpSpPr>
        <p:grpSpPr>
          <a:xfrm>
            <a:off x="7297020" y="5159092"/>
            <a:ext cx="3953906" cy="1914611"/>
            <a:chOff x="10676495" y="2977421"/>
            <a:chExt cx="3953906" cy="1914611"/>
          </a:xfrm>
        </p:grpSpPr>
        <p:graphicFrame>
          <p:nvGraphicFramePr>
            <p:cNvPr id="15" name="Object 14">
              <a:extLst>
                <a:ext uri="{FF2B5EF4-FFF2-40B4-BE49-F238E27FC236}">
                  <a16:creationId xmlns:a16="http://schemas.microsoft.com/office/drawing/2014/main" id="{F68FB0FB-CA6B-48E8-A8BB-0CC11316898F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885168023"/>
                </p:ext>
              </p:extLst>
            </p:nvPr>
          </p:nvGraphicFramePr>
          <p:xfrm>
            <a:off x="10759366" y="3373615"/>
            <a:ext cx="1961289" cy="15184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3875" name="Equation" r:id="rId11" imgW="787320" imgH="609480" progId="Equation.DSMT4">
                    <p:embed/>
                  </p:oleObj>
                </mc:Choice>
                <mc:Fallback>
                  <p:oleObj name="Equation" r:id="rId11" imgW="787320" imgH="609480" progId="Equation.DSMT4">
                    <p:embed/>
                    <p:pic>
                      <p:nvPicPr>
                        <p:cNvPr id="11" name="Object 10">
                          <a:extLst>
                            <a:ext uri="{FF2B5EF4-FFF2-40B4-BE49-F238E27FC236}">
                              <a16:creationId xmlns:a16="http://schemas.microsoft.com/office/drawing/2014/main" id="{63980C25-640F-4927-9CFE-DBCF8D676452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10759366" y="3373615"/>
                          <a:ext cx="1961289" cy="151841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3D1FBB4-67F4-4049-BB27-7C3CED978EF4}"/>
                </a:ext>
              </a:extLst>
            </p:cNvPr>
            <p:cNvSpPr txBox="1"/>
            <p:nvPr/>
          </p:nvSpPr>
          <p:spPr>
            <a:xfrm>
              <a:off x="10676495" y="2977421"/>
              <a:ext cx="395390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2400" dirty="0">
                  <a:solidFill>
                    <a:srgbClr val="C00000"/>
                  </a:solidFill>
                </a:rPr>
                <a:t>Cybernetic control variables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98755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EC486F2E-F5DB-4BF6-9870-F0DA897C97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8300" y="2125980"/>
            <a:ext cx="5844540" cy="5844540"/>
          </a:xfrm>
          <a:prstGeom prst="rect">
            <a:avLst/>
          </a:prstGeom>
        </p:spPr>
      </p:pic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4ECFE234-18DD-4FBB-806C-3C3FC50185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1308" y="2076248"/>
            <a:ext cx="5985712" cy="5985712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2EB0832A-8EA5-406B-82D5-AE6F9FD85583}"/>
              </a:ext>
            </a:extLst>
          </p:cNvPr>
          <p:cNvGrpSpPr/>
          <p:nvPr/>
        </p:nvGrpSpPr>
        <p:grpSpPr>
          <a:xfrm>
            <a:off x="1112995" y="586386"/>
            <a:ext cx="2971516" cy="1276579"/>
            <a:chOff x="9242206" y="5914248"/>
            <a:chExt cx="2971516" cy="127657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F5435B1-CB10-4CEA-A9DA-727E43E4D72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280860" y="6594451"/>
              <a:ext cx="2932862" cy="596376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0A07153-EADF-4C38-A6DD-D99CC059EDAC}"/>
                </a:ext>
              </a:extLst>
            </p:cNvPr>
            <p:cNvSpPr txBox="1"/>
            <p:nvPr/>
          </p:nvSpPr>
          <p:spPr>
            <a:xfrm>
              <a:off x="9242206" y="5914248"/>
              <a:ext cx="2932861" cy="707886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1">
                      <a:lumMod val="75000"/>
                    </a:schemeClr>
                  </a:solidFill>
                </a:rPr>
                <a:t>Perform CSTR simulations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87921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A0BDC95-2030-4447-915C-446A59910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WHONDRS FTICR data on ESS-DIVE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F951DFB-18FF-4B59-A2E6-EF0A1D9746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180642"/>
            <a:ext cx="6603734" cy="588144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679860C-3E40-4517-B4B6-612427BC18C3}"/>
              </a:ext>
            </a:extLst>
          </p:cNvPr>
          <p:cNvSpPr/>
          <p:nvPr/>
        </p:nvSpPr>
        <p:spPr>
          <a:xfrm>
            <a:off x="1371600" y="3572333"/>
            <a:ext cx="6603734" cy="64297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098" name="Picture 2" descr="Image result for ess-dive images">
            <a:extLst>
              <a:ext uri="{FF2B5EF4-FFF2-40B4-BE49-F238E27FC236}">
                <a16:creationId xmlns:a16="http://schemas.microsoft.com/office/drawing/2014/main" id="{B2AEC52B-5D55-4335-A037-AF983AB0E1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1327" y="1236238"/>
            <a:ext cx="2857500" cy="857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Table 3">
            <a:extLst>
              <a:ext uri="{FF2B5EF4-FFF2-40B4-BE49-F238E27FC236}">
                <a16:creationId xmlns:a16="http://schemas.microsoft.com/office/drawing/2014/main" id="{4220456A-38C0-4D42-831E-32F221D571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8187322"/>
              </p:ext>
            </p:extLst>
          </p:nvPr>
        </p:nvGraphicFramePr>
        <p:xfrm>
          <a:off x="8976360" y="1836420"/>
          <a:ext cx="4434840" cy="411480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2286000">
                  <a:extLst>
                    <a:ext uri="{9D8B030D-6E8A-4147-A177-3AD203B41FA5}">
                      <a16:colId xmlns:a16="http://schemas.microsoft.com/office/drawing/2014/main" val="1440550054"/>
                    </a:ext>
                  </a:extLst>
                </a:gridCol>
                <a:gridCol w="2148840">
                  <a:extLst>
                    <a:ext uri="{9D8B030D-6E8A-4147-A177-3AD203B41FA5}">
                      <a16:colId xmlns:a16="http://schemas.microsoft.com/office/drawing/2014/main" val="28190739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# of samples</a:t>
                      </a:r>
                    </a:p>
                    <a:p>
                      <a:pPr algn="ctr"/>
                      <a:r>
                        <a:rPr lang="en-US" dirty="0"/>
                        <a:t>(after filtering)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2560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48hr Altamaha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119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2535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16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48hr Columbia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6567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16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48hr </a:t>
                      </a:r>
                      <a:r>
                        <a:rPr lang="en-US" sz="216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EastFork</a:t>
                      </a:r>
                      <a:endParaRPr lang="en-US" sz="216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41918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16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48hr </a:t>
                      </a:r>
                      <a:r>
                        <a:rPr lang="en-US" sz="216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Erpe</a:t>
                      </a:r>
                      <a:endParaRPr lang="en-US" sz="216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147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47986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16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48hr Jordan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81146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16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48hr Nisqually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45639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16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48hr WS1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183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75433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16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5240773"/>
                  </a:ext>
                </a:extLst>
              </a:tr>
            </a:tbl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082FC2F3-1CB9-43AC-A348-768416A1E459}"/>
              </a:ext>
            </a:extLst>
          </p:cNvPr>
          <p:cNvSpPr/>
          <p:nvPr/>
        </p:nvSpPr>
        <p:spPr>
          <a:xfrm>
            <a:off x="8923020" y="6130355"/>
            <a:ext cx="4434840" cy="14219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Altamaha sample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Surface water and pore water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Number of peaks: 22486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Number of compounds: 11516</a:t>
            </a:r>
            <a:endParaRPr lang="en-US" b="0" i="0" dirty="0">
              <a:solidFill>
                <a:srgbClr val="C0000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126542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Picture 5">
            <a:extLst>
              <a:ext uri="{FF2B5EF4-FFF2-40B4-BE49-F238E27FC236}">
                <a16:creationId xmlns:a16="http://schemas.microsoft.com/office/drawing/2014/main" id="{551078DC-1258-494E-9A5B-8894466740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3171" y="1755471"/>
            <a:ext cx="4154403" cy="2973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4" name="Rectangle 83">
            <a:extLst>
              <a:ext uri="{FF2B5EF4-FFF2-40B4-BE49-F238E27FC236}">
                <a16:creationId xmlns:a16="http://schemas.microsoft.com/office/drawing/2014/main" id="{BB8CC83F-FB64-4E25-B513-4729BDD1CCCE}"/>
              </a:ext>
            </a:extLst>
          </p:cNvPr>
          <p:cNvSpPr/>
          <p:nvPr/>
        </p:nvSpPr>
        <p:spPr>
          <a:xfrm>
            <a:off x="12214266" y="2245835"/>
            <a:ext cx="166745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SORPSE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MIMICS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MEND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RESOM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DEMEND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7A799F0-2420-480F-8767-7F183AA4BF83}"/>
              </a:ext>
            </a:extLst>
          </p:cNvPr>
          <p:cNvSpPr txBox="1"/>
          <p:nvPr/>
        </p:nvSpPr>
        <p:spPr>
          <a:xfrm>
            <a:off x="7506586" y="3853004"/>
            <a:ext cx="16081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/>
              <a:t>Bouskill</a:t>
            </a:r>
            <a:r>
              <a:rPr lang="en-US" sz="1800" dirty="0"/>
              <a:t> et al. </a:t>
            </a:r>
          </a:p>
          <a:p>
            <a:r>
              <a:rPr lang="en-US" sz="1800" dirty="0"/>
              <a:t>(2012)</a:t>
            </a:r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2C5835F4-E5F8-4A24-B4BB-9CEF323ABFFA}"/>
              </a:ext>
            </a:extLst>
          </p:cNvPr>
          <p:cNvGrpSpPr/>
          <p:nvPr/>
        </p:nvGrpSpPr>
        <p:grpSpPr>
          <a:xfrm>
            <a:off x="1439860" y="1849988"/>
            <a:ext cx="2403007" cy="1873175"/>
            <a:chOff x="5145562" y="1660214"/>
            <a:chExt cx="2973634" cy="2317986"/>
          </a:xfrm>
        </p:grpSpPr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D569B0C8-7E03-426B-896B-6FA89A2AEAB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5145562" y="1859358"/>
              <a:ext cx="2061018" cy="2118842"/>
            </a:xfrm>
            <a:prstGeom prst="rect">
              <a:avLst/>
            </a:prstGeom>
          </p:spPr>
        </p:pic>
        <p:pic>
          <p:nvPicPr>
            <p:cNvPr id="8194" name="Picture 2" descr="Image result for magnifying glasses icon">
              <a:extLst>
                <a:ext uri="{FF2B5EF4-FFF2-40B4-BE49-F238E27FC236}">
                  <a16:creationId xmlns:a16="http://schemas.microsoft.com/office/drawing/2014/main" id="{CB06B58F-9B4A-4E0E-B10E-05CB69E34E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3549618">
              <a:off x="5976071" y="1660214"/>
              <a:ext cx="2143125" cy="2143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6" name="Arrow: Right 115">
            <a:extLst>
              <a:ext uri="{FF2B5EF4-FFF2-40B4-BE49-F238E27FC236}">
                <a16:creationId xmlns:a16="http://schemas.microsoft.com/office/drawing/2014/main" id="{67F7C74F-6897-4C67-95BD-CC0DA2F3C848}"/>
              </a:ext>
            </a:extLst>
          </p:cNvPr>
          <p:cNvSpPr/>
          <p:nvPr/>
        </p:nvSpPr>
        <p:spPr>
          <a:xfrm>
            <a:off x="4296325" y="2572454"/>
            <a:ext cx="2747189" cy="407120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30" name="Content Placeholder 6">
            <a:extLst>
              <a:ext uri="{FF2B5EF4-FFF2-40B4-BE49-F238E27FC236}">
                <a16:creationId xmlns:a16="http://schemas.microsoft.com/office/drawing/2014/main" id="{DBB64EE8-7C86-4A29-B4AC-028579775BE5}"/>
              </a:ext>
            </a:extLst>
          </p:cNvPr>
          <p:cNvSpPr txBox="1">
            <a:spLocks/>
          </p:cNvSpPr>
          <p:nvPr/>
        </p:nvSpPr>
        <p:spPr>
          <a:xfrm>
            <a:off x="4156282" y="1791806"/>
            <a:ext cx="3466889" cy="692799"/>
          </a:xfrm>
          <a:prstGeom prst="rect">
            <a:avLst/>
          </a:prstGeom>
        </p:spPr>
        <p:txBody>
          <a:bodyPr/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00783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ü"/>
              <a:defRPr sz="2000" kern="120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Microbially-explicit modeling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D9263C2-E2AF-4604-8A10-614F8B70F857}"/>
              </a:ext>
            </a:extLst>
          </p:cNvPr>
          <p:cNvSpPr txBox="1"/>
          <p:nvPr/>
        </p:nvSpPr>
        <p:spPr>
          <a:xfrm>
            <a:off x="4248781" y="2985347"/>
            <a:ext cx="218734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16s rRNA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Metagenomics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MAGs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00B7B50-2F6E-4752-81B4-F57A33F70472}"/>
              </a:ext>
            </a:extLst>
          </p:cNvPr>
          <p:cNvGrpSpPr/>
          <p:nvPr/>
        </p:nvGrpSpPr>
        <p:grpSpPr>
          <a:xfrm>
            <a:off x="1466240" y="5322534"/>
            <a:ext cx="11303373" cy="2727693"/>
            <a:chOff x="2006571" y="5218627"/>
            <a:chExt cx="11303373" cy="2727693"/>
          </a:xfrm>
        </p:grpSpPr>
        <p:grpSp>
          <p:nvGrpSpPr>
            <p:cNvPr id="114" name="Group 113">
              <a:extLst>
                <a:ext uri="{FF2B5EF4-FFF2-40B4-BE49-F238E27FC236}">
                  <a16:creationId xmlns:a16="http://schemas.microsoft.com/office/drawing/2014/main" id="{0A090E43-6222-4723-89EB-173B8830B428}"/>
                </a:ext>
              </a:extLst>
            </p:cNvPr>
            <p:cNvGrpSpPr/>
            <p:nvPr/>
          </p:nvGrpSpPr>
          <p:grpSpPr>
            <a:xfrm>
              <a:off x="2006571" y="5219193"/>
              <a:ext cx="1797227" cy="2397333"/>
              <a:chOff x="4982577" y="5003156"/>
              <a:chExt cx="2224003" cy="2966613"/>
            </a:xfrm>
          </p:grpSpPr>
          <p:pic>
            <p:nvPicPr>
              <p:cNvPr id="87" name="Picture 86">
                <a:extLst>
                  <a:ext uri="{FF2B5EF4-FFF2-40B4-BE49-F238E27FC236}">
                    <a16:creationId xmlns:a16="http://schemas.microsoft.com/office/drawing/2014/main" id="{998271F9-F3DA-4275-9DA3-C8DBDCFB0E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5145562" y="5003156"/>
                <a:ext cx="2061018" cy="2118842"/>
              </a:xfrm>
              <a:prstGeom prst="rect">
                <a:avLst/>
              </a:prstGeom>
            </p:spPr>
          </p:pic>
          <p:pic>
            <p:nvPicPr>
              <p:cNvPr id="97" name="Picture 2" descr="Image result for magnifying glasses icon">
                <a:extLst>
                  <a:ext uri="{FF2B5EF4-FFF2-40B4-BE49-F238E27FC236}">
                    <a16:creationId xmlns:a16="http://schemas.microsoft.com/office/drawing/2014/main" id="{B5688A87-FD97-4EF1-9499-AC2E7082844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3549618">
                <a:off x="4982577" y="5826644"/>
                <a:ext cx="2143125" cy="2143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8" name="Picture 2">
              <a:extLst>
                <a:ext uri="{FF2B5EF4-FFF2-40B4-BE49-F238E27FC236}">
                  <a16:creationId xmlns:a16="http://schemas.microsoft.com/office/drawing/2014/main" id="{423B2987-A94B-458E-93D1-A64E05C18ED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46917" y="5220182"/>
              <a:ext cx="5263027" cy="22072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F374219E-138D-4B46-ACCB-4B4323C81936}"/>
                </a:ext>
              </a:extLst>
            </p:cNvPr>
            <p:cNvSpPr txBox="1"/>
            <p:nvPr/>
          </p:nvSpPr>
          <p:spPr>
            <a:xfrm>
              <a:off x="9574228" y="7576988"/>
              <a:ext cx="20185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/>
                <a:t>Song et al. (2017)</a:t>
              </a:r>
            </a:p>
          </p:txBody>
        </p:sp>
        <p:sp>
          <p:nvSpPr>
            <p:cNvPr id="117" name="Arrow: Right 116">
              <a:extLst>
                <a:ext uri="{FF2B5EF4-FFF2-40B4-BE49-F238E27FC236}">
                  <a16:creationId xmlns:a16="http://schemas.microsoft.com/office/drawing/2014/main" id="{7374B3D0-78DC-4401-B5A6-71111D8D9AC5}"/>
                </a:ext>
              </a:extLst>
            </p:cNvPr>
            <p:cNvSpPr/>
            <p:nvPr/>
          </p:nvSpPr>
          <p:spPr>
            <a:xfrm flipV="1">
              <a:off x="4863036" y="5999275"/>
              <a:ext cx="2747189" cy="407120"/>
            </a:xfrm>
            <a:prstGeom prst="rightArrow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1" name="Content Placeholder 6">
              <a:extLst>
                <a:ext uri="{FF2B5EF4-FFF2-40B4-BE49-F238E27FC236}">
                  <a16:creationId xmlns:a16="http://schemas.microsoft.com/office/drawing/2014/main" id="{A5EFC53B-A4F1-4C86-92EB-03AA01CD47EA}"/>
                </a:ext>
              </a:extLst>
            </p:cNvPr>
            <p:cNvSpPr txBox="1">
              <a:spLocks/>
            </p:cNvSpPr>
            <p:nvPr/>
          </p:nvSpPr>
          <p:spPr>
            <a:xfrm>
              <a:off x="4836656" y="5218627"/>
              <a:ext cx="3097083" cy="692799"/>
            </a:xfrm>
            <a:prstGeom prst="rect">
              <a:avLst/>
            </a:prstGeom>
          </p:spPr>
          <p:txBody>
            <a:bodyPr/>
            <a:lstStyle>
              <a:lvl1pPr marL="274320" indent="-274320" algn="l" defTabSz="1097280" rtl="0" eaLnBrk="1" latinLnBrk="0" hangingPunct="1">
                <a:lnSpc>
                  <a:spcPct val="90000"/>
                </a:lnSpc>
                <a:spcBef>
                  <a:spcPts val="12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rgbClr val="007836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822960" indent="-274320" algn="l" defTabSz="109728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Wingdings" panose="05000000000000000000" pitchFamily="2" charset="2"/>
                <a:buChar char="§"/>
                <a:defRPr sz="2400" kern="1200">
                  <a:solidFill>
                    <a:schemeClr val="tx1">
                      <a:lumMod val="75000"/>
                    </a:scheme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1371600" indent="-274320" algn="l" defTabSz="109728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Wingdings" panose="05000000000000000000" pitchFamily="2" charset="2"/>
                <a:buChar char="ü"/>
                <a:defRPr sz="2000" kern="1200">
                  <a:solidFill>
                    <a:schemeClr val="tx1">
                      <a:lumMod val="75000"/>
                    </a:scheme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920240" indent="-274320" algn="l" defTabSz="109728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>
                      <a:lumMod val="75000"/>
                    </a:scheme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2468880" indent="-274320" algn="l" defTabSz="109728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Wingdings" panose="05000000000000000000" pitchFamily="2" charset="2"/>
                <a:buChar char="§"/>
                <a:defRPr sz="1600" kern="1200">
                  <a:solidFill>
                    <a:schemeClr val="tx1">
                      <a:lumMod val="75000"/>
                    </a:scheme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3017520" indent="-274320" algn="l" defTabSz="109728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566160" indent="-274320" algn="l" defTabSz="109728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114800" indent="-274320" algn="l" defTabSz="109728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663440" indent="-274320" algn="l" defTabSz="109728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dirty="0"/>
                <a:t>Enzyme-explicit modeling</a:t>
              </a: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D1E2E822-7476-4153-A907-D73195F06201}"/>
                </a:ext>
              </a:extLst>
            </p:cNvPr>
            <p:cNvSpPr/>
            <p:nvPr/>
          </p:nvSpPr>
          <p:spPr>
            <a:xfrm>
              <a:off x="4836656" y="6396648"/>
              <a:ext cx="3097083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 err="1">
                  <a:latin typeface="Arial" panose="020B0604020202020204" pitchFamily="34" charset="0"/>
                  <a:cs typeface="Arial" panose="020B0604020202020204" pitchFamily="34" charset="0"/>
                </a:rPr>
                <a:t>Metatranscriptomics</a:t>
              </a:r>
              <a:endParaRPr lang="en-US" sz="20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en-US" sz="2000" dirty="0" err="1">
                  <a:latin typeface="Arial" panose="020B0604020202020204" pitchFamily="34" charset="0"/>
                  <a:cs typeface="Arial" panose="020B0604020202020204" pitchFamily="34" charset="0"/>
                </a:rPr>
                <a:t>Metaproteomics</a:t>
              </a:r>
              <a:endParaRPr lang="en-US" sz="2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0CC15D06-F925-432D-867E-071AE39DE5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Structured modeling of microbial and enzyme dynamics</a:t>
            </a:r>
          </a:p>
        </p:txBody>
      </p:sp>
    </p:spTree>
    <p:extLst>
      <p:ext uri="{BB962C8B-B14F-4D97-AF65-F5344CB8AC3E}">
        <p14:creationId xmlns:p14="http://schemas.microsoft.com/office/powerpoint/2010/main" val="2767382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0C59B8-606A-4DDC-B5D3-E57F110FD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KBase</a:t>
            </a:r>
            <a:r>
              <a:rPr lang="en-US" dirty="0"/>
              <a:t> tutorial narrative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88199BF-6B40-437D-B4D6-5B8EF5DF5EDB}"/>
              </a:ext>
            </a:extLst>
          </p:cNvPr>
          <p:cNvSpPr/>
          <p:nvPr/>
        </p:nvSpPr>
        <p:spPr>
          <a:xfrm>
            <a:off x="3404758" y="3240488"/>
            <a:ext cx="746898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hlinkClick r:id="rId2"/>
              </a:rPr>
              <a:t>https://narrative.kbase.us/narrative/65526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954622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AD91E-329E-4691-8E4C-E3A817554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critical component for integrative modeling is missing</a:t>
            </a:r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2C5835F4-E5F8-4A24-B4BB-9CEF323ABFFA}"/>
              </a:ext>
            </a:extLst>
          </p:cNvPr>
          <p:cNvGrpSpPr/>
          <p:nvPr/>
        </p:nvGrpSpPr>
        <p:grpSpPr>
          <a:xfrm>
            <a:off x="1731171" y="1265736"/>
            <a:ext cx="1914538" cy="2343263"/>
            <a:chOff x="4837409" y="1078497"/>
            <a:chExt cx="2369171" cy="2899703"/>
          </a:xfrm>
        </p:grpSpPr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D569B0C8-7E03-426B-896B-6FA89A2AEA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5145562" y="1859358"/>
              <a:ext cx="2061018" cy="2118842"/>
            </a:xfrm>
            <a:prstGeom prst="rect">
              <a:avLst/>
            </a:prstGeom>
          </p:spPr>
        </p:pic>
        <p:pic>
          <p:nvPicPr>
            <p:cNvPr id="8194" name="Picture 2" descr="Image result for magnifying glasses icon">
              <a:extLst>
                <a:ext uri="{FF2B5EF4-FFF2-40B4-BE49-F238E27FC236}">
                  <a16:creationId xmlns:a16="http://schemas.microsoft.com/office/drawing/2014/main" id="{CB06B58F-9B4A-4E0E-B10E-05CB69E34E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4837409" y="1078497"/>
              <a:ext cx="2143125" cy="2143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4" name="Oval 33">
            <a:extLst>
              <a:ext uri="{FF2B5EF4-FFF2-40B4-BE49-F238E27FC236}">
                <a16:creationId xmlns:a16="http://schemas.microsoft.com/office/drawing/2014/main" id="{2288AD99-4D15-4542-BA21-95040BBA06C1}"/>
              </a:ext>
            </a:extLst>
          </p:cNvPr>
          <p:cNvSpPr/>
          <p:nvPr/>
        </p:nvSpPr>
        <p:spPr>
          <a:xfrm>
            <a:off x="1980191" y="1816058"/>
            <a:ext cx="958324" cy="958324"/>
          </a:xfrm>
          <a:prstGeom prst="ellipse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solidFill>
                  <a:srgbClr val="C00000"/>
                </a:solidFill>
                <a:latin typeface="Arial Black" panose="020B0A04020102020204" pitchFamily="34" charset="0"/>
              </a:rPr>
              <a:t>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036E19-A213-4C81-95D7-4EB8010CAF8E}"/>
              </a:ext>
            </a:extLst>
          </p:cNvPr>
          <p:cNvSpPr txBox="1"/>
          <p:nvPr/>
        </p:nvSpPr>
        <p:spPr>
          <a:xfrm>
            <a:off x="4828583" y="1656902"/>
            <a:ext cx="829429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en-US" sz="2400" dirty="0"/>
              <a:t>Oversimplification of substrate transformation impedes further elaboration of microbial- and enzyme-explicit modeling (therefore, a </a:t>
            </a:r>
            <a:r>
              <a:rPr lang="en-US" sz="2400" b="1" dirty="0">
                <a:solidFill>
                  <a:schemeClr val="accent4"/>
                </a:solidFill>
              </a:rPr>
              <a:t>bottleneck</a:t>
            </a:r>
            <a:r>
              <a:rPr lang="en-US" sz="2400" dirty="0">
                <a:solidFill>
                  <a:schemeClr val="accent4"/>
                </a:solidFill>
              </a:rPr>
              <a:t> </a:t>
            </a:r>
            <a:r>
              <a:rPr lang="en-US" sz="2400" dirty="0"/>
              <a:t>towards high-fidelity biogeochemical modeling) 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E862BA0-3D91-46B7-952D-752A5A46071C}"/>
              </a:ext>
            </a:extLst>
          </p:cNvPr>
          <p:cNvGrpSpPr/>
          <p:nvPr/>
        </p:nvGrpSpPr>
        <p:grpSpPr>
          <a:xfrm>
            <a:off x="1639604" y="4179099"/>
            <a:ext cx="12502299" cy="2723823"/>
            <a:chOff x="1639604" y="3818881"/>
            <a:chExt cx="12502299" cy="2723823"/>
          </a:xfrm>
        </p:grpSpPr>
        <p:sp>
          <p:nvSpPr>
            <p:cNvPr id="30" name="Content Placeholder 6">
              <a:extLst>
                <a:ext uri="{FF2B5EF4-FFF2-40B4-BE49-F238E27FC236}">
                  <a16:creationId xmlns:a16="http://schemas.microsoft.com/office/drawing/2014/main" id="{DBB64EE8-7C86-4A29-B4AC-028579775BE5}"/>
                </a:ext>
              </a:extLst>
            </p:cNvPr>
            <p:cNvSpPr txBox="1">
              <a:spLocks/>
            </p:cNvSpPr>
            <p:nvPr/>
          </p:nvSpPr>
          <p:spPr>
            <a:xfrm>
              <a:off x="10401925" y="4542691"/>
              <a:ext cx="3739978" cy="971367"/>
            </a:xfrm>
            <a:prstGeom prst="rect">
              <a:avLst/>
            </a:prstGeom>
          </p:spPr>
          <p:txBody>
            <a:bodyPr/>
            <a:lstStyle>
              <a:lvl1pPr marL="274320" indent="-274320" algn="l" defTabSz="1097280" rtl="0" eaLnBrk="1" latinLnBrk="0" hangingPunct="1">
                <a:lnSpc>
                  <a:spcPct val="90000"/>
                </a:lnSpc>
                <a:spcBef>
                  <a:spcPts val="12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rgbClr val="007836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822960" indent="-274320" algn="l" defTabSz="109728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Wingdings" panose="05000000000000000000" pitchFamily="2" charset="2"/>
                <a:buChar char="§"/>
                <a:defRPr sz="2400" kern="1200">
                  <a:solidFill>
                    <a:schemeClr val="tx1">
                      <a:lumMod val="75000"/>
                    </a:scheme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1371600" indent="-274320" algn="l" defTabSz="109728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Wingdings" panose="05000000000000000000" pitchFamily="2" charset="2"/>
                <a:buChar char="ü"/>
                <a:defRPr sz="2000" kern="1200">
                  <a:solidFill>
                    <a:schemeClr val="tx1">
                      <a:lumMod val="75000"/>
                    </a:scheme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920240" indent="-274320" algn="l" defTabSz="109728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>
                      <a:lumMod val="75000"/>
                    </a:scheme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2468880" indent="-274320" algn="l" defTabSz="109728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Wingdings" panose="05000000000000000000" pitchFamily="2" charset="2"/>
                <a:buChar char="§"/>
                <a:defRPr sz="1600" kern="1200">
                  <a:solidFill>
                    <a:schemeClr val="tx1">
                      <a:lumMod val="75000"/>
                    </a:scheme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3017520" indent="-274320" algn="l" defTabSz="109728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566160" indent="-274320" algn="l" defTabSz="109728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114800" indent="-274320" algn="l" defTabSz="109728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663440" indent="-274320" algn="l" defTabSz="109728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dirty="0"/>
                <a:t>Substrate-explicit modeling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27D0356-F37C-422E-9A05-EFC9F85F9E24}"/>
                </a:ext>
              </a:extLst>
            </p:cNvPr>
            <p:cNvSpPr txBox="1"/>
            <p:nvPr/>
          </p:nvSpPr>
          <p:spPr>
            <a:xfrm>
              <a:off x="1639604" y="3818881"/>
              <a:ext cx="6420826" cy="27238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1200"/>
                </a:spcBef>
              </a:pPr>
              <a:r>
                <a:rPr lang="en-US" sz="2400" dirty="0"/>
                <a:t>Metabolomics: </a:t>
              </a:r>
            </a:p>
            <a:p>
              <a:pPr marL="342900" indent="-34290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en-US" sz="2200" dirty="0"/>
                <a:t>Actual </a:t>
              </a:r>
              <a:r>
                <a:rPr lang="en-US" sz="2200" dirty="0">
                  <a:solidFill>
                    <a:schemeClr val="accent4"/>
                  </a:solidFill>
                </a:rPr>
                <a:t>functional status</a:t>
              </a:r>
              <a:r>
                <a:rPr lang="en-US" sz="2200" dirty="0"/>
                <a:t> of microbial communities </a:t>
              </a:r>
            </a:p>
            <a:p>
              <a:pPr marL="342900" indent="-34290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en-US" sz="2200" dirty="0">
                  <a:solidFill>
                    <a:schemeClr val="accent4"/>
                  </a:solidFill>
                </a:rPr>
                <a:t>Superglue</a:t>
              </a:r>
              <a:r>
                <a:rPr lang="en-US" sz="2200" dirty="0"/>
                <a:t> of omics (</a:t>
              </a:r>
              <a:r>
                <a:rPr lang="en-US" sz="2200" dirty="0" err="1"/>
                <a:t>Geira</a:t>
              </a:r>
              <a:r>
                <a:rPr lang="en-US" sz="2200" dirty="0"/>
                <a:t> et al., 2018)</a:t>
              </a:r>
            </a:p>
            <a:p>
              <a:pPr marL="342900" indent="-34290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en-US" sz="2200" dirty="0"/>
                <a:t>New insights into </a:t>
              </a:r>
              <a:r>
                <a:rPr lang="en-US" sz="2200" dirty="0">
                  <a:solidFill>
                    <a:schemeClr val="accent4"/>
                  </a:solidFill>
                </a:rPr>
                <a:t>microbe-DOM interactions </a:t>
              </a:r>
              <a:r>
                <a:rPr lang="en-US" sz="2200" dirty="0"/>
                <a:t>(and the impact of microbes on the global carbon cycle)</a:t>
              </a:r>
            </a:p>
          </p:txBody>
        </p:sp>
        <p:sp>
          <p:nvSpPr>
            <p:cNvPr id="13" name="Arrow: Right 12">
              <a:extLst>
                <a:ext uri="{FF2B5EF4-FFF2-40B4-BE49-F238E27FC236}">
                  <a16:creationId xmlns:a16="http://schemas.microsoft.com/office/drawing/2014/main" id="{9C02A8A8-F828-47B8-9A36-794C522ECB98}"/>
                </a:ext>
              </a:extLst>
            </p:cNvPr>
            <p:cNvSpPr/>
            <p:nvPr/>
          </p:nvSpPr>
          <p:spPr>
            <a:xfrm>
              <a:off x="8134453" y="4615686"/>
              <a:ext cx="1744911" cy="544429"/>
            </a:xfrm>
            <a:prstGeom prst="rightArrow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DEA86287-3B03-440D-A9B0-EB9E9BBE11F7}"/>
                </a:ext>
              </a:extLst>
            </p:cNvPr>
            <p:cNvSpPr/>
            <p:nvPr/>
          </p:nvSpPr>
          <p:spPr>
            <a:xfrm>
              <a:off x="8020759" y="5160115"/>
              <a:ext cx="1994393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>
                  <a:solidFill>
                    <a:schemeClr val="accent5"/>
                  </a:solidFill>
                </a:rPr>
                <a:t>Integration of metabolomics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295179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3BF3C62D-4706-482A-BC4C-97B1C55C978F}"/>
              </a:ext>
            </a:extLst>
          </p:cNvPr>
          <p:cNvGrpSpPr/>
          <p:nvPr/>
        </p:nvGrpSpPr>
        <p:grpSpPr>
          <a:xfrm>
            <a:off x="1058691" y="753552"/>
            <a:ext cx="13449758" cy="6836608"/>
            <a:chOff x="1167478" y="1355673"/>
            <a:chExt cx="13449758" cy="6836608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4735C647-77F6-4ACA-9970-87E3B6AC527C}"/>
                </a:ext>
              </a:extLst>
            </p:cNvPr>
            <p:cNvSpPr/>
            <p:nvPr/>
          </p:nvSpPr>
          <p:spPr>
            <a:xfrm>
              <a:off x="2895601" y="5678705"/>
              <a:ext cx="7780748" cy="2475532"/>
            </a:xfrm>
            <a:custGeom>
              <a:avLst/>
              <a:gdLst>
                <a:gd name="connsiteX0" fmla="*/ 0 w 8028869"/>
                <a:gd name="connsiteY0" fmla="*/ 84789 h 2499273"/>
                <a:gd name="connsiteX1" fmla="*/ 270163 w 8028869"/>
                <a:gd name="connsiteY1" fmla="*/ 666680 h 2499273"/>
                <a:gd name="connsiteX2" fmla="*/ 1295400 w 8028869"/>
                <a:gd name="connsiteY2" fmla="*/ 860644 h 2499273"/>
                <a:gd name="connsiteX3" fmla="*/ 1953491 w 8028869"/>
                <a:gd name="connsiteY3" fmla="*/ 1650353 h 2499273"/>
                <a:gd name="connsiteX4" fmla="*/ 2909454 w 8028869"/>
                <a:gd name="connsiteY4" fmla="*/ 2363862 h 2499273"/>
                <a:gd name="connsiteX5" fmla="*/ 5465618 w 8028869"/>
                <a:gd name="connsiteY5" fmla="*/ 2467771 h 2499273"/>
                <a:gd name="connsiteX6" fmla="*/ 7606145 w 8028869"/>
                <a:gd name="connsiteY6" fmla="*/ 2398498 h 2499273"/>
                <a:gd name="connsiteX7" fmla="*/ 8007927 w 8028869"/>
                <a:gd name="connsiteY7" fmla="*/ 1449462 h 2499273"/>
                <a:gd name="connsiteX8" fmla="*/ 7266709 w 8028869"/>
                <a:gd name="connsiteY8" fmla="*/ 964553 h 2499273"/>
                <a:gd name="connsiteX9" fmla="*/ 6276109 w 8028869"/>
                <a:gd name="connsiteY9" fmla="*/ 978407 h 2499273"/>
                <a:gd name="connsiteX10" fmla="*/ 6054436 w 8028869"/>
                <a:gd name="connsiteY10" fmla="*/ 1290135 h 2499273"/>
                <a:gd name="connsiteX11" fmla="*/ 4946073 w 8028869"/>
                <a:gd name="connsiteY11" fmla="*/ 1248571 h 2499273"/>
                <a:gd name="connsiteX12" fmla="*/ 3214254 w 8028869"/>
                <a:gd name="connsiteY12" fmla="*/ 1193153 h 2499273"/>
                <a:gd name="connsiteX13" fmla="*/ 1960418 w 8028869"/>
                <a:gd name="connsiteY13" fmla="*/ 521207 h 2499273"/>
                <a:gd name="connsiteX14" fmla="*/ 1828800 w 8028869"/>
                <a:gd name="connsiteY14" fmla="*/ 43225 h 2499273"/>
                <a:gd name="connsiteX15" fmla="*/ 1156854 w 8028869"/>
                <a:gd name="connsiteY15" fmla="*/ 22444 h 2499273"/>
                <a:gd name="connsiteX16" fmla="*/ 214745 w 8028869"/>
                <a:gd name="connsiteY16" fmla="*/ 29371 h 2499273"/>
                <a:gd name="connsiteX17" fmla="*/ 62345 w 8028869"/>
                <a:gd name="connsiteY17" fmla="*/ 133280 h 2499273"/>
                <a:gd name="connsiteX0" fmla="*/ 0 w 8028869"/>
                <a:gd name="connsiteY0" fmla="*/ 84789 h 2499273"/>
                <a:gd name="connsiteX1" fmla="*/ 270163 w 8028869"/>
                <a:gd name="connsiteY1" fmla="*/ 666680 h 2499273"/>
                <a:gd name="connsiteX2" fmla="*/ 1295400 w 8028869"/>
                <a:gd name="connsiteY2" fmla="*/ 860644 h 2499273"/>
                <a:gd name="connsiteX3" fmla="*/ 1953491 w 8028869"/>
                <a:gd name="connsiteY3" fmla="*/ 1650353 h 2499273"/>
                <a:gd name="connsiteX4" fmla="*/ 2909454 w 8028869"/>
                <a:gd name="connsiteY4" fmla="*/ 2363862 h 2499273"/>
                <a:gd name="connsiteX5" fmla="*/ 5465618 w 8028869"/>
                <a:gd name="connsiteY5" fmla="*/ 2467771 h 2499273"/>
                <a:gd name="connsiteX6" fmla="*/ 7606145 w 8028869"/>
                <a:gd name="connsiteY6" fmla="*/ 2398498 h 2499273"/>
                <a:gd name="connsiteX7" fmla="*/ 8007927 w 8028869"/>
                <a:gd name="connsiteY7" fmla="*/ 1449462 h 2499273"/>
                <a:gd name="connsiteX8" fmla="*/ 7266709 w 8028869"/>
                <a:gd name="connsiteY8" fmla="*/ 964553 h 2499273"/>
                <a:gd name="connsiteX9" fmla="*/ 6276109 w 8028869"/>
                <a:gd name="connsiteY9" fmla="*/ 978407 h 2499273"/>
                <a:gd name="connsiteX10" fmla="*/ 6054436 w 8028869"/>
                <a:gd name="connsiteY10" fmla="*/ 1290135 h 2499273"/>
                <a:gd name="connsiteX11" fmla="*/ 4946073 w 8028869"/>
                <a:gd name="connsiteY11" fmla="*/ 1248571 h 2499273"/>
                <a:gd name="connsiteX12" fmla="*/ 3214254 w 8028869"/>
                <a:gd name="connsiteY12" fmla="*/ 1193153 h 2499273"/>
                <a:gd name="connsiteX13" fmla="*/ 1960418 w 8028869"/>
                <a:gd name="connsiteY13" fmla="*/ 521207 h 2499273"/>
                <a:gd name="connsiteX14" fmla="*/ 1828800 w 8028869"/>
                <a:gd name="connsiteY14" fmla="*/ 43225 h 2499273"/>
                <a:gd name="connsiteX15" fmla="*/ 1156854 w 8028869"/>
                <a:gd name="connsiteY15" fmla="*/ 22444 h 2499273"/>
                <a:gd name="connsiteX16" fmla="*/ 214745 w 8028869"/>
                <a:gd name="connsiteY16" fmla="*/ 29371 h 2499273"/>
                <a:gd name="connsiteX17" fmla="*/ 27709 w 8028869"/>
                <a:gd name="connsiteY17" fmla="*/ 98643 h 2499273"/>
                <a:gd name="connsiteX0" fmla="*/ 0 w 7850778"/>
                <a:gd name="connsiteY0" fmla="*/ 84789 h 2501120"/>
                <a:gd name="connsiteX1" fmla="*/ 270163 w 7850778"/>
                <a:gd name="connsiteY1" fmla="*/ 666680 h 2501120"/>
                <a:gd name="connsiteX2" fmla="*/ 1295400 w 7850778"/>
                <a:gd name="connsiteY2" fmla="*/ 860644 h 2501120"/>
                <a:gd name="connsiteX3" fmla="*/ 1953491 w 7850778"/>
                <a:gd name="connsiteY3" fmla="*/ 1650353 h 2501120"/>
                <a:gd name="connsiteX4" fmla="*/ 2909454 w 7850778"/>
                <a:gd name="connsiteY4" fmla="*/ 2363862 h 2501120"/>
                <a:gd name="connsiteX5" fmla="*/ 5465618 w 7850778"/>
                <a:gd name="connsiteY5" fmla="*/ 2467771 h 2501120"/>
                <a:gd name="connsiteX6" fmla="*/ 7606145 w 7850778"/>
                <a:gd name="connsiteY6" fmla="*/ 2398498 h 2501120"/>
                <a:gd name="connsiteX7" fmla="*/ 7765472 w 7850778"/>
                <a:gd name="connsiteY7" fmla="*/ 1421753 h 2501120"/>
                <a:gd name="connsiteX8" fmla="*/ 7266709 w 7850778"/>
                <a:gd name="connsiteY8" fmla="*/ 964553 h 2501120"/>
                <a:gd name="connsiteX9" fmla="*/ 6276109 w 7850778"/>
                <a:gd name="connsiteY9" fmla="*/ 978407 h 2501120"/>
                <a:gd name="connsiteX10" fmla="*/ 6054436 w 7850778"/>
                <a:gd name="connsiteY10" fmla="*/ 1290135 h 2501120"/>
                <a:gd name="connsiteX11" fmla="*/ 4946073 w 7850778"/>
                <a:gd name="connsiteY11" fmla="*/ 1248571 h 2501120"/>
                <a:gd name="connsiteX12" fmla="*/ 3214254 w 7850778"/>
                <a:gd name="connsiteY12" fmla="*/ 1193153 h 2501120"/>
                <a:gd name="connsiteX13" fmla="*/ 1960418 w 7850778"/>
                <a:gd name="connsiteY13" fmla="*/ 521207 h 2501120"/>
                <a:gd name="connsiteX14" fmla="*/ 1828800 w 7850778"/>
                <a:gd name="connsiteY14" fmla="*/ 43225 h 2501120"/>
                <a:gd name="connsiteX15" fmla="*/ 1156854 w 7850778"/>
                <a:gd name="connsiteY15" fmla="*/ 22444 h 2501120"/>
                <a:gd name="connsiteX16" fmla="*/ 214745 w 7850778"/>
                <a:gd name="connsiteY16" fmla="*/ 29371 h 2501120"/>
                <a:gd name="connsiteX17" fmla="*/ 27709 w 7850778"/>
                <a:gd name="connsiteY17" fmla="*/ 98643 h 2501120"/>
                <a:gd name="connsiteX0" fmla="*/ 0 w 7780748"/>
                <a:gd name="connsiteY0" fmla="*/ 84789 h 2475532"/>
                <a:gd name="connsiteX1" fmla="*/ 270163 w 7780748"/>
                <a:gd name="connsiteY1" fmla="*/ 666680 h 2475532"/>
                <a:gd name="connsiteX2" fmla="*/ 1295400 w 7780748"/>
                <a:gd name="connsiteY2" fmla="*/ 860644 h 2475532"/>
                <a:gd name="connsiteX3" fmla="*/ 1953491 w 7780748"/>
                <a:gd name="connsiteY3" fmla="*/ 1650353 h 2475532"/>
                <a:gd name="connsiteX4" fmla="*/ 2909454 w 7780748"/>
                <a:gd name="connsiteY4" fmla="*/ 2363862 h 2475532"/>
                <a:gd name="connsiteX5" fmla="*/ 5465618 w 7780748"/>
                <a:gd name="connsiteY5" fmla="*/ 2467771 h 2475532"/>
                <a:gd name="connsiteX6" fmla="*/ 7439891 w 7780748"/>
                <a:gd name="connsiteY6" fmla="*/ 2350007 h 2475532"/>
                <a:gd name="connsiteX7" fmla="*/ 7765472 w 7780748"/>
                <a:gd name="connsiteY7" fmla="*/ 1421753 h 2475532"/>
                <a:gd name="connsiteX8" fmla="*/ 7266709 w 7780748"/>
                <a:gd name="connsiteY8" fmla="*/ 964553 h 2475532"/>
                <a:gd name="connsiteX9" fmla="*/ 6276109 w 7780748"/>
                <a:gd name="connsiteY9" fmla="*/ 978407 h 2475532"/>
                <a:gd name="connsiteX10" fmla="*/ 6054436 w 7780748"/>
                <a:gd name="connsiteY10" fmla="*/ 1290135 h 2475532"/>
                <a:gd name="connsiteX11" fmla="*/ 4946073 w 7780748"/>
                <a:gd name="connsiteY11" fmla="*/ 1248571 h 2475532"/>
                <a:gd name="connsiteX12" fmla="*/ 3214254 w 7780748"/>
                <a:gd name="connsiteY12" fmla="*/ 1193153 h 2475532"/>
                <a:gd name="connsiteX13" fmla="*/ 1960418 w 7780748"/>
                <a:gd name="connsiteY13" fmla="*/ 521207 h 2475532"/>
                <a:gd name="connsiteX14" fmla="*/ 1828800 w 7780748"/>
                <a:gd name="connsiteY14" fmla="*/ 43225 h 2475532"/>
                <a:gd name="connsiteX15" fmla="*/ 1156854 w 7780748"/>
                <a:gd name="connsiteY15" fmla="*/ 22444 h 2475532"/>
                <a:gd name="connsiteX16" fmla="*/ 214745 w 7780748"/>
                <a:gd name="connsiteY16" fmla="*/ 29371 h 2475532"/>
                <a:gd name="connsiteX17" fmla="*/ 27709 w 7780748"/>
                <a:gd name="connsiteY17" fmla="*/ 98643 h 2475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780748" h="2475532">
                  <a:moveTo>
                    <a:pt x="0" y="84789"/>
                  </a:moveTo>
                  <a:cubicBezTo>
                    <a:pt x="27131" y="311080"/>
                    <a:pt x="54263" y="537371"/>
                    <a:pt x="270163" y="666680"/>
                  </a:cubicBezTo>
                  <a:cubicBezTo>
                    <a:pt x="486063" y="795989"/>
                    <a:pt x="1014845" y="696698"/>
                    <a:pt x="1295400" y="860644"/>
                  </a:cubicBezTo>
                  <a:cubicBezTo>
                    <a:pt x="1575955" y="1024590"/>
                    <a:pt x="1684482" y="1399817"/>
                    <a:pt x="1953491" y="1650353"/>
                  </a:cubicBezTo>
                  <a:cubicBezTo>
                    <a:pt x="2222500" y="1900889"/>
                    <a:pt x="2324100" y="2227626"/>
                    <a:pt x="2909454" y="2363862"/>
                  </a:cubicBezTo>
                  <a:cubicBezTo>
                    <a:pt x="3494808" y="2500098"/>
                    <a:pt x="4710545" y="2470080"/>
                    <a:pt x="5465618" y="2467771"/>
                  </a:cubicBezTo>
                  <a:cubicBezTo>
                    <a:pt x="6220691" y="2465462"/>
                    <a:pt x="7056582" y="2524343"/>
                    <a:pt x="7439891" y="2350007"/>
                  </a:cubicBezTo>
                  <a:cubicBezTo>
                    <a:pt x="7823200" y="2175671"/>
                    <a:pt x="7794336" y="1652662"/>
                    <a:pt x="7765472" y="1421753"/>
                  </a:cubicBezTo>
                  <a:cubicBezTo>
                    <a:pt x="7736608" y="1190844"/>
                    <a:pt x="7514936" y="1038444"/>
                    <a:pt x="7266709" y="964553"/>
                  </a:cubicBezTo>
                  <a:cubicBezTo>
                    <a:pt x="7018482" y="890662"/>
                    <a:pt x="6478154" y="924143"/>
                    <a:pt x="6276109" y="978407"/>
                  </a:cubicBezTo>
                  <a:cubicBezTo>
                    <a:pt x="6074064" y="1032671"/>
                    <a:pt x="6276109" y="1245108"/>
                    <a:pt x="6054436" y="1290135"/>
                  </a:cubicBezTo>
                  <a:cubicBezTo>
                    <a:pt x="5832763" y="1335162"/>
                    <a:pt x="4946073" y="1248571"/>
                    <a:pt x="4946073" y="1248571"/>
                  </a:cubicBezTo>
                  <a:cubicBezTo>
                    <a:pt x="4472709" y="1232407"/>
                    <a:pt x="3711863" y="1314380"/>
                    <a:pt x="3214254" y="1193153"/>
                  </a:cubicBezTo>
                  <a:cubicBezTo>
                    <a:pt x="2716645" y="1071926"/>
                    <a:pt x="2191327" y="712862"/>
                    <a:pt x="1960418" y="521207"/>
                  </a:cubicBezTo>
                  <a:cubicBezTo>
                    <a:pt x="1729509" y="329552"/>
                    <a:pt x="1962727" y="126352"/>
                    <a:pt x="1828800" y="43225"/>
                  </a:cubicBezTo>
                  <a:cubicBezTo>
                    <a:pt x="1694873" y="-39902"/>
                    <a:pt x="1156854" y="22444"/>
                    <a:pt x="1156854" y="22444"/>
                  </a:cubicBezTo>
                  <a:lnTo>
                    <a:pt x="214745" y="29371"/>
                  </a:lnTo>
                  <a:cubicBezTo>
                    <a:pt x="32327" y="47844"/>
                    <a:pt x="12700" y="55925"/>
                    <a:pt x="27709" y="98643"/>
                  </a:cubicBezTo>
                </a:path>
              </a:pathLst>
            </a:custGeom>
            <a:solidFill>
              <a:srgbClr val="B5D0FF">
                <a:alpha val="50196"/>
              </a:srgbClr>
            </a:solidFill>
            <a:ln w="254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70BDA20C-4D43-B145-867C-0A261C1AED58}"/>
                </a:ext>
              </a:extLst>
            </p:cNvPr>
            <p:cNvSpPr/>
            <p:nvPr/>
          </p:nvSpPr>
          <p:spPr>
            <a:xfrm>
              <a:off x="2429795" y="6221298"/>
              <a:ext cx="242932" cy="90244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54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4274" name="Picture 2" descr="Metabolic Network - an overview | ScienceDirect Topics">
              <a:extLst>
                <a:ext uri="{FF2B5EF4-FFF2-40B4-BE49-F238E27FC236}">
                  <a16:creationId xmlns:a16="http://schemas.microsoft.com/office/drawing/2014/main" id="{CD53C0FF-7FED-4D5D-8D2D-76E515F0D3E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47793" y="3468945"/>
              <a:ext cx="970786" cy="11946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AB8D7A0-8179-4C65-A299-AFDC50F292D7}"/>
                </a:ext>
              </a:extLst>
            </p:cNvPr>
            <p:cNvSpPr txBox="1"/>
            <p:nvPr/>
          </p:nvSpPr>
          <p:spPr>
            <a:xfrm>
              <a:off x="3244128" y="3866634"/>
              <a:ext cx="148470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Metagenomes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10E1C6A-4515-46E4-9642-3276E0202F4F}"/>
                </a:ext>
              </a:extLst>
            </p:cNvPr>
            <p:cNvSpPr txBox="1"/>
            <p:nvPr/>
          </p:nvSpPr>
          <p:spPr>
            <a:xfrm>
              <a:off x="3044789" y="1926277"/>
              <a:ext cx="182131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Metagenome-assembled genomes (MAGs)</a:t>
              </a:r>
            </a:p>
          </p:txBody>
        </p:sp>
        <p:sp>
          <p:nvSpPr>
            <p:cNvPr id="12" name="Arrow: Right 11">
              <a:extLst>
                <a:ext uri="{FF2B5EF4-FFF2-40B4-BE49-F238E27FC236}">
                  <a16:creationId xmlns:a16="http://schemas.microsoft.com/office/drawing/2014/main" id="{479BB6AD-C849-44A3-AA35-12DF594968AF}"/>
                </a:ext>
              </a:extLst>
            </p:cNvPr>
            <p:cNvSpPr/>
            <p:nvPr/>
          </p:nvSpPr>
          <p:spPr>
            <a:xfrm rot="16200000" flipV="1">
              <a:off x="3509407" y="3054424"/>
              <a:ext cx="985687" cy="484632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 w="254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800" dirty="0"/>
            </a:p>
          </p:txBody>
        </p:sp>
        <p:sp>
          <p:nvSpPr>
            <p:cNvPr id="13" name="Arrow: Right 12">
              <a:extLst>
                <a:ext uri="{FF2B5EF4-FFF2-40B4-BE49-F238E27FC236}">
                  <a16:creationId xmlns:a16="http://schemas.microsoft.com/office/drawing/2014/main" id="{091ED66C-9EE1-423F-B969-664ED6BA9804}"/>
                </a:ext>
              </a:extLst>
            </p:cNvPr>
            <p:cNvSpPr/>
            <p:nvPr/>
          </p:nvSpPr>
          <p:spPr>
            <a:xfrm>
              <a:off x="4849398" y="2090810"/>
              <a:ext cx="898197" cy="484632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 w="254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220C0DB-008A-417F-9BDD-66B273EA71EF}"/>
                </a:ext>
              </a:extLst>
            </p:cNvPr>
            <p:cNvSpPr txBox="1"/>
            <p:nvPr/>
          </p:nvSpPr>
          <p:spPr>
            <a:xfrm>
              <a:off x="5830286" y="1422452"/>
              <a:ext cx="142521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Individual taxa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0D56138-FD8F-44DB-A23F-B9A653C89F93}"/>
                </a:ext>
              </a:extLst>
            </p:cNvPr>
            <p:cNvSpPr txBox="1"/>
            <p:nvPr/>
          </p:nvSpPr>
          <p:spPr>
            <a:xfrm>
              <a:off x="5760700" y="4663639"/>
              <a:ext cx="15800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Entire community</a:t>
              </a:r>
            </a:p>
          </p:txBody>
        </p:sp>
        <p:pic>
          <p:nvPicPr>
            <p:cNvPr id="54276" name="Picture 4" descr="WHONDRS on Twitter: &quot;WHONDRS is a consortium of researchers ...">
              <a:extLst>
                <a:ext uri="{FF2B5EF4-FFF2-40B4-BE49-F238E27FC236}">
                  <a16:creationId xmlns:a16="http://schemas.microsoft.com/office/drawing/2014/main" id="{9B9C4E94-4810-4D64-907A-0D91B237551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06499" y="3400200"/>
              <a:ext cx="1294241" cy="12942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Arrow: Right 27">
              <a:extLst>
                <a:ext uri="{FF2B5EF4-FFF2-40B4-BE49-F238E27FC236}">
                  <a16:creationId xmlns:a16="http://schemas.microsoft.com/office/drawing/2014/main" id="{FF323498-891E-4A93-8695-16937708214A}"/>
                </a:ext>
              </a:extLst>
            </p:cNvPr>
            <p:cNvSpPr/>
            <p:nvPr/>
          </p:nvSpPr>
          <p:spPr>
            <a:xfrm>
              <a:off x="2575381" y="3808984"/>
              <a:ext cx="594106" cy="484632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 w="254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B98FBB2-A124-4B65-844A-6CEB6BE71341}"/>
                </a:ext>
              </a:extLst>
            </p:cNvPr>
            <p:cNvSpPr txBox="1"/>
            <p:nvPr/>
          </p:nvSpPr>
          <p:spPr>
            <a:xfrm>
              <a:off x="4090118" y="3215344"/>
              <a:ext cx="8981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Binning</a:t>
              </a:r>
            </a:p>
          </p:txBody>
        </p:sp>
        <p:grpSp>
          <p:nvGrpSpPr>
            <p:cNvPr id="54275" name="Group 54274">
              <a:extLst>
                <a:ext uri="{FF2B5EF4-FFF2-40B4-BE49-F238E27FC236}">
                  <a16:creationId xmlns:a16="http://schemas.microsoft.com/office/drawing/2014/main" id="{AFB975E3-C365-4012-966B-8DC7787DE450}"/>
                </a:ext>
              </a:extLst>
            </p:cNvPr>
            <p:cNvGrpSpPr/>
            <p:nvPr/>
          </p:nvGrpSpPr>
          <p:grpSpPr>
            <a:xfrm>
              <a:off x="5968933" y="1800575"/>
              <a:ext cx="1207802" cy="1268612"/>
              <a:chOff x="6013534" y="1825930"/>
              <a:chExt cx="1492770" cy="1567928"/>
            </a:xfrm>
          </p:grpSpPr>
          <p:pic>
            <p:nvPicPr>
              <p:cNvPr id="9" name="Picture 2" descr="Metabolic Network - an overview | ScienceDirect Topics">
                <a:extLst>
                  <a:ext uri="{FF2B5EF4-FFF2-40B4-BE49-F238E27FC236}">
                    <a16:creationId xmlns:a16="http://schemas.microsoft.com/office/drawing/2014/main" id="{4DB5F76D-82A7-4CDD-AE9C-F539A0BD287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645" t="28448"/>
              <a:stretch/>
            </p:blipFill>
            <p:spPr bwMode="auto">
              <a:xfrm>
                <a:off x="6124186" y="2228227"/>
                <a:ext cx="605042" cy="7475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" name="Picture 2" descr="Metabolic Network - an overview | ScienceDirect Topics">
                <a:extLst>
                  <a:ext uri="{FF2B5EF4-FFF2-40B4-BE49-F238E27FC236}">
                    <a16:creationId xmlns:a16="http://schemas.microsoft.com/office/drawing/2014/main" id="{9752310D-F514-4BA9-AA7F-AE8D97F3087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3360" b="38313"/>
              <a:stretch/>
            </p:blipFill>
            <p:spPr bwMode="auto">
              <a:xfrm>
                <a:off x="6855231" y="1840257"/>
                <a:ext cx="463180" cy="52764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" name="Picture 2" descr="Metabolic Network - an overview | ScienceDirect Topics">
                <a:extLst>
                  <a:ext uri="{FF2B5EF4-FFF2-40B4-BE49-F238E27FC236}">
                    <a16:creationId xmlns:a16="http://schemas.microsoft.com/office/drawing/2014/main" id="{A7046D33-5BD8-4614-AF6B-4F032FECF3D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647" r="-1" b="28447"/>
              <a:stretch/>
            </p:blipFill>
            <p:spPr bwMode="auto">
              <a:xfrm>
                <a:off x="6870038" y="2825981"/>
                <a:ext cx="433566" cy="52764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3A5F2301-4893-47A8-9BFC-55C1700B3517}"/>
                  </a:ext>
                </a:extLst>
              </p:cNvPr>
              <p:cNvSpPr/>
              <p:nvPr/>
            </p:nvSpPr>
            <p:spPr>
              <a:xfrm>
                <a:off x="6013534" y="1825930"/>
                <a:ext cx="1492770" cy="1567928"/>
              </a:xfrm>
              <a:prstGeom prst="roundRect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37" name="Connector: Elbow 36">
                <a:extLst>
                  <a:ext uri="{FF2B5EF4-FFF2-40B4-BE49-F238E27FC236}">
                    <a16:creationId xmlns:a16="http://schemas.microsoft.com/office/drawing/2014/main" id="{2E5884E1-3C3C-4E7C-A36F-875420FD78A9}"/>
                  </a:ext>
                </a:extLst>
              </p:cNvPr>
              <p:cNvCxnSpPr>
                <a:stCxn id="9" idx="0"/>
                <a:endCxn id="10" idx="1"/>
              </p:cNvCxnSpPr>
              <p:nvPr/>
            </p:nvCxnSpPr>
            <p:spPr>
              <a:xfrm rot="5400000" flipH="1" flipV="1">
                <a:off x="6578897" y="1951893"/>
                <a:ext cx="124145" cy="428524"/>
              </a:xfrm>
              <a:prstGeom prst="bentConnector2">
                <a:avLst/>
              </a:prstGeom>
              <a:ln w="28575">
                <a:solidFill>
                  <a:schemeClr val="bg1">
                    <a:lumMod val="50000"/>
                  </a:schemeClr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Connector: Elbow 43">
                <a:extLst>
                  <a:ext uri="{FF2B5EF4-FFF2-40B4-BE49-F238E27FC236}">
                    <a16:creationId xmlns:a16="http://schemas.microsoft.com/office/drawing/2014/main" id="{9776BEC5-F75F-41E5-A98F-ADE379C8593B}"/>
                  </a:ext>
                </a:extLst>
              </p:cNvPr>
              <p:cNvCxnSpPr>
                <a:cxnSpLocks/>
                <a:stCxn id="11" idx="0"/>
                <a:endCxn id="10" idx="2"/>
              </p:cNvCxnSpPr>
              <p:nvPr/>
            </p:nvCxnSpPr>
            <p:spPr>
              <a:xfrm flipV="1">
                <a:off x="7086821" y="2367906"/>
                <a:ext cx="0" cy="458075"/>
              </a:xfrm>
              <a:prstGeom prst="straightConnector1">
                <a:avLst/>
              </a:prstGeom>
              <a:ln w="28575">
                <a:solidFill>
                  <a:schemeClr val="bg1">
                    <a:lumMod val="50000"/>
                  </a:schemeClr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Connector: Elbow 48">
                <a:extLst>
                  <a:ext uri="{FF2B5EF4-FFF2-40B4-BE49-F238E27FC236}">
                    <a16:creationId xmlns:a16="http://schemas.microsoft.com/office/drawing/2014/main" id="{CB1664C8-8E8D-45CD-9120-33DE96F90BCE}"/>
                  </a:ext>
                </a:extLst>
              </p:cNvPr>
              <p:cNvCxnSpPr>
                <a:cxnSpLocks/>
                <a:stCxn id="9" idx="2"/>
                <a:endCxn id="11" idx="1"/>
              </p:cNvCxnSpPr>
              <p:nvPr/>
            </p:nvCxnSpPr>
            <p:spPr>
              <a:xfrm rot="16200000" flipH="1">
                <a:off x="6591334" y="2811101"/>
                <a:ext cx="114077" cy="443331"/>
              </a:xfrm>
              <a:prstGeom prst="bentConnector2">
                <a:avLst/>
              </a:prstGeom>
              <a:ln w="28575">
                <a:solidFill>
                  <a:schemeClr val="bg1">
                    <a:lumMod val="50000"/>
                  </a:schemeClr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AA665EE5-18A1-498C-92AA-89BEEF0C5056}"/>
                </a:ext>
              </a:extLst>
            </p:cNvPr>
            <p:cNvSpPr txBox="1"/>
            <p:nvPr/>
          </p:nvSpPr>
          <p:spPr>
            <a:xfrm>
              <a:off x="2957967" y="5798127"/>
              <a:ext cx="188224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Chemical formulas</a:t>
              </a:r>
            </a:p>
          </p:txBody>
        </p:sp>
        <p:sp>
          <p:nvSpPr>
            <p:cNvPr id="70" name="Arrow: Right 69">
              <a:extLst>
                <a:ext uri="{FF2B5EF4-FFF2-40B4-BE49-F238E27FC236}">
                  <a16:creationId xmlns:a16="http://schemas.microsoft.com/office/drawing/2014/main" id="{58FBBD52-0264-4536-AD9C-4A2741181D5C}"/>
                </a:ext>
              </a:extLst>
            </p:cNvPr>
            <p:cNvSpPr/>
            <p:nvPr/>
          </p:nvSpPr>
          <p:spPr>
            <a:xfrm rot="2656406">
              <a:off x="2177232" y="4568433"/>
              <a:ext cx="522426" cy="484632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 w="254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Arrow: Right 78">
              <a:extLst>
                <a:ext uri="{FF2B5EF4-FFF2-40B4-BE49-F238E27FC236}">
                  <a16:creationId xmlns:a16="http://schemas.microsoft.com/office/drawing/2014/main" id="{E78DAEF9-40DA-42AA-96DB-C3CAB28E7B39}"/>
                </a:ext>
              </a:extLst>
            </p:cNvPr>
            <p:cNvSpPr/>
            <p:nvPr/>
          </p:nvSpPr>
          <p:spPr>
            <a:xfrm>
              <a:off x="4801061" y="5684215"/>
              <a:ext cx="1029226" cy="484632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 w="254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Arrow: Right 80">
              <a:extLst>
                <a:ext uri="{FF2B5EF4-FFF2-40B4-BE49-F238E27FC236}">
                  <a16:creationId xmlns:a16="http://schemas.microsoft.com/office/drawing/2014/main" id="{DA9892E2-8DAD-4BEB-AAF7-987C6D6B2C4F}"/>
                </a:ext>
              </a:extLst>
            </p:cNvPr>
            <p:cNvSpPr/>
            <p:nvPr/>
          </p:nvSpPr>
          <p:spPr>
            <a:xfrm rot="2656406">
              <a:off x="4629107" y="6681541"/>
              <a:ext cx="1183438" cy="484632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 w="254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91BE741E-1A5B-4640-B574-CF01A85B0B0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763862" y="5740278"/>
              <a:ext cx="949682" cy="348344"/>
            </a:xfrm>
            <a:prstGeom prst="rect">
              <a:avLst/>
            </a:prstGeom>
          </p:spPr>
        </p:pic>
        <p:sp>
          <p:nvSpPr>
            <p:cNvPr id="98" name="Arrow: Right 97">
              <a:extLst>
                <a:ext uri="{FF2B5EF4-FFF2-40B4-BE49-F238E27FC236}">
                  <a16:creationId xmlns:a16="http://schemas.microsoft.com/office/drawing/2014/main" id="{5D952103-2F38-4A8D-B2D6-73968C5CEA1B}"/>
                </a:ext>
              </a:extLst>
            </p:cNvPr>
            <p:cNvSpPr/>
            <p:nvPr/>
          </p:nvSpPr>
          <p:spPr>
            <a:xfrm rot="19477814" flipV="1">
              <a:off x="7176327" y="5430421"/>
              <a:ext cx="776824" cy="426440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 w="254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9" name="Picture 98">
              <a:extLst>
                <a:ext uri="{FF2B5EF4-FFF2-40B4-BE49-F238E27FC236}">
                  <a16:creationId xmlns:a16="http://schemas.microsoft.com/office/drawing/2014/main" id="{D1D16AA8-B734-4B1F-B6F1-D01C73EA31D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9426257">
              <a:off x="7168432" y="5555061"/>
              <a:ext cx="705928" cy="258935"/>
            </a:xfrm>
            <a:prstGeom prst="rect">
              <a:avLst/>
            </a:prstGeom>
          </p:spPr>
        </p:pic>
        <p:pic>
          <p:nvPicPr>
            <p:cNvPr id="101" name="Picture 100">
              <a:extLst>
                <a:ext uri="{FF2B5EF4-FFF2-40B4-BE49-F238E27FC236}">
                  <a16:creationId xmlns:a16="http://schemas.microsoft.com/office/drawing/2014/main" id="{5C467096-903C-4369-8136-1ACF43DFBC4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639613" y="4517907"/>
              <a:ext cx="1487073" cy="1161004"/>
            </a:xfrm>
            <a:prstGeom prst="rect">
              <a:avLst/>
            </a:prstGeom>
          </p:spPr>
        </p:pic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0CC07598-1DCE-455A-82A6-17F8C4968EC4}"/>
                </a:ext>
              </a:extLst>
            </p:cNvPr>
            <p:cNvSpPr txBox="1"/>
            <p:nvPr/>
          </p:nvSpPr>
          <p:spPr>
            <a:xfrm>
              <a:off x="6567357" y="6012435"/>
              <a:ext cx="158006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Metabolite-derived network</a:t>
              </a: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60B346E6-61BF-49F4-9500-D3C4339647A4}"/>
                </a:ext>
              </a:extLst>
            </p:cNvPr>
            <p:cNvSpPr txBox="1"/>
            <p:nvPr/>
          </p:nvSpPr>
          <p:spPr>
            <a:xfrm>
              <a:off x="7755107" y="5643641"/>
              <a:ext cx="122498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Expanded network</a:t>
              </a:r>
            </a:p>
          </p:txBody>
        </p:sp>
        <p:pic>
          <p:nvPicPr>
            <p:cNvPr id="104" name="Picture 103">
              <a:extLst>
                <a:ext uri="{FF2B5EF4-FFF2-40B4-BE49-F238E27FC236}">
                  <a16:creationId xmlns:a16="http://schemas.microsoft.com/office/drawing/2014/main" id="{B2C4FDE0-7B01-4DA1-BAC3-8F3ED8A613F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085317" y="5257425"/>
              <a:ext cx="604711" cy="1425245"/>
            </a:xfrm>
            <a:prstGeom prst="rect">
              <a:avLst/>
            </a:prstGeom>
          </p:spPr>
        </p:pic>
        <p:sp>
          <p:nvSpPr>
            <p:cNvPr id="105" name="Arrow: Right 104">
              <a:extLst>
                <a:ext uri="{FF2B5EF4-FFF2-40B4-BE49-F238E27FC236}">
                  <a16:creationId xmlns:a16="http://schemas.microsoft.com/office/drawing/2014/main" id="{823B30AD-CF59-47B2-9FD5-2E3A7DE77908}"/>
                </a:ext>
              </a:extLst>
            </p:cNvPr>
            <p:cNvSpPr/>
            <p:nvPr/>
          </p:nvSpPr>
          <p:spPr>
            <a:xfrm rot="2122186">
              <a:off x="7162019" y="4311427"/>
              <a:ext cx="720376" cy="426440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 w="254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6" name="Arrow: Right 105">
              <a:extLst>
                <a:ext uri="{FF2B5EF4-FFF2-40B4-BE49-F238E27FC236}">
                  <a16:creationId xmlns:a16="http://schemas.microsoft.com/office/drawing/2014/main" id="{C5DA5FA4-D74C-4173-96D2-5F8A48D3865E}"/>
                </a:ext>
              </a:extLst>
            </p:cNvPr>
            <p:cNvSpPr/>
            <p:nvPr/>
          </p:nvSpPr>
          <p:spPr>
            <a:xfrm>
              <a:off x="7378591" y="3646896"/>
              <a:ext cx="1764826" cy="484632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 w="254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Arrow: Right 106">
              <a:extLst>
                <a:ext uri="{FF2B5EF4-FFF2-40B4-BE49-F238E27FC236}">
                  <a16:creationId xmlns:a16="http://schemas.microsoft.com/office/drawing/2014/main" id="{7A9E228A-9FAB-4C4C-871D-2E0603D20D77}"/>
                </a:ext>
              </a:extLst>
            </p:cNvPr>
            <p:cNvSpPr/>
            <p:nvPr/>
          </p:nvSpPr>
          <p:spPr>
            <a:xfrm rot="18842691" flipV="1">
              <a:off x="9094884" y="4775396"/>
              <a:ext cx="681681" cy="379446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 w="254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8" name="Picture 4" descr="Machine learning fundamentals (II): Neural networks">
              <a:extLst>
                <a:ext uri="{FF2B5EF4-FFF2-40B4-BE49-F238E27FC236}">
                  <a16:creationId xmlns:a16="http://schemas.microsoft.com/office/drawing/2014/main" id="{17B05E42-01D7-4AD2-9FDB-C9DD3B77AB1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276"/>
            <a:stretch/>
          </p:blipFill>
          <p:spPr bwMode="auto">
            <a:xfrm>
              <a:off x="9246310" y="3364479"/>
              <a:ext cx="1624336" cy="11594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C1CF8E23-34BB-4C36-946B-07A40EF0887A}"/>
                </a:ext>
              </a:extLst>
            </p:cNvPr>
            <p:cNvSpPr txBox="1"/>
            <p:nvPr/>
          </p:nvSpPr>
          <p:spPr>
            <a:xfrm>
              <a:off x="9143417" y="2693540"/>
              <a:ext cx="170094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Reduced-order BGC model</a:t>
              </a:r>
            </a:p>
          </p:txBody>
        </p:sp>
        <p:graphicFrame>
          <p:nvGraphicFramePr>
            <p:cNvPr id="133" name="Object 132">
              <a:extLst>
                <a:ext uri="{FF2B5EF4-FFF2-40B4-BE49-F238E27FC236}">
                  <a16:creationId xmlns:a16="http://schemas.microsoft.com/office/drawing/2014/main" id="{B3561451-5F2B-4436-AA0C-8E2413F66EEC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524840416"/>
                </p:ext>
              </p:extLst>
            </p:nvPr>
          </p:nvGraphicFramePr>
          <p:xfrm>
            <a:off x="3312429" y="6082017"/>
            <a:ext cx="1296960" cy="34130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8192" name="Equation" r:id="rId9" imgW="965160" imgH="253800" progId="Equation.DSMT4">
                    <p:embed/>
                  </p:oleObj>
                </mc:Choice>
                <mc:Fallback>
                  <p:oleObj name="Equation" r:id="rId9" imgW="965160" imgH="253800" progId="Equation.DSMT4">
                    <p:embed/>
                    <p:pic>
                      <p:nvPicPr>
                        <p:cNvPr id="133" name="Object 132">
                          <a:extLst>
                            <a:ext uri="{FF2B5EF4-FFF2-40B4-BE49-F238E27FC236}">
                              <a16:creationId xmlns:a16="http://schemas.microsoft.com/office/drawing/2014/main" id="{B3561451-5F2B-4436-AA0C-8E2413F66EEC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3312429" y="6082017"/>
                          <a:ext cx="1296960" cy="34130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4" name="Object 133">
              <a:extLst>
                <a:ext uri="{FF2B5EF4-FFF2-40B4-BE49-F238E27FC236}">
                  <a16:creationId xmlns:a16="http://schemas.microsoft.com/office/drawing/2014/main" id="{ED7E8177-2920-477A-9184-C7B2FB076B85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511673553"/>
                </p:ext>
              </p:extLst>
            </p:nvPr>
          </p:nvGraphicFramePr>
          <p:xfrm>
            <a:off x="5769663" y="7004467"/>
            <a:ext cx="2239598" cy="6074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8193" name="Equation" r:id="rId11" imgW="1815840" imgH="482400" progId="Equation.DSMT4">
                    <p:embed/>
                  </p:oleObj>
                </mc:Choice>
                <mc:Fallback>
                  <p:oleObj name="Equation" r:id="rId11" imgW="1815840" imgH="482400" progId="Equation.DSMT4">
                    <p:embed/>
                    <p:pic>
                      <p:nvPicPr>
                        <p:cNvPr id="134" name="Object 133">
                          <a:extLst>
                            <a:ext uri="{FF2B5EF4-FFF2-40B4-BE49-F238E27FC236}">
                              <a16:creationId xmlns:a16="http://schemas.microsoft.com/office/drawing/2014/main" id="{ED7E8177-2920-477A-9184-C7B2FB076B85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769663" y="7004467"/>
                          <a:ext cx="2239598" cy="607448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4287" name="TextBox 54286">
              <a:extLst>
                <a:ext uri="{FF2B5EF4-FFF2-40B4-BE49-F238E27FC236}">
                  <a16:creationId xmlns:a16="http://schemas.microsoft.com/office/drawing/2014/main" id="{74ACBD01-2842-4715-8AF4-A9B808DABDE8}"/>
                </a:ext>
              </a:extLst>
            </p:cNvPr>
            <p:cNvSpPr txBox="1"/>
            <p:nvPr/>
          </p:nvSpPr>
          <p:spPr>
            <a:xfrm rot="2558153">
              <a:off x="4179184" y="6950895"/>
              <a:ext cx="155683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00" dirty="0"/>
                <a:t>Thermodynamics</a:t>
              </a:r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D19BA39D-042B-41A7-9471-22089105127E}"/>
                </a:ext>
              </a:extLst>
            </p:cNvPr>
            <p:cNvSpPr txBox="1"/>
            <p:nvPr/>
          </p:nvSpPr>
          <p:spPr>
            <a:xfrm>
              <a:off x="6217233" y="7644794"/>
              <a:ext cx="153920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00" dirty="0"/>
                <a:t>Reaction kinetics</a:t>
              </a:r>
            </a:p>
          </p:txBody>
        </p:sp>
        <p:grpSp>
          <p:nvGrpSpPr>
            <p:cNvPr id="54291" name="Group 54290">
              <a:extLst>
                <a:ext uri="{FF2B5EF4-FFF2-40B4-BE49-F238E27FC236}">
                  <a16:creationId xmlns:a16="http://schemas.microsoft.com/office/drawing/2014/main" id="{7931185D-06E9-490D-8612-673CEDA3E7BB}"/>
                </a:ext>
              </a:extLst>
            </p:cNvPr>
            <p:cNvGrpSpPr/>
            <p:nvPr/>
          </p:nvGrpSpPr>
          <p:grpSpPr>
            <a:xfrm rot="21322559">
              <a:off x="7872156" y="5708690"/>
              <a:ext cx="3967779" cy="430117"/>
              <a:chOff x="8198903" y="5918857"/>
              <a:chExt cx="4470673" cy="484632"/>
            </a:xfrm>
          </p:grpSpPr>
          <p:sp>
            <p:nvSpPr>
              <p:cNvPr id="141" name="Arrow: Right 140">
                <a:extLst>
                  <a:ext uri="{FF2B5EF4-FFF2-40B4-BE49-F238E27FC236}">
                    <a16:creationId xmlns:a16="http://schemas.microsoft.com/office/drawing/2014/main" id="{B9FCC455-872E-4F9E-9BDA-951A4A977F44}"/>
                  </a:ext>
                </a:extLst>
              </p:cNvPr>
              <p:cNvSpPr/>
              <p:nvPr/>
            </p:nvSpPr>
            <p:spPr>
              <a:xfrm rot="20142375">
                <a:off x="8198903" y="5918857"/>
                <a:ext cx="4470673" cy="484632"/>
              </a:xfrm>
              <a:prstGeom prst="rightArrow">
                <a:avLst/>
              </a:prstGeom>
              <a:solidFill>
                <a:schemeClr val="bg1">
                  <a:lumMod val="85000"/>
                </a:schemeClr>
              </a:solidFill>
              <a:ln w="25400"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42" name="Picture 141">
                <a:extLst>
                  <a:ext uri="{FF2B5EF4-FFF2-40B4-BE49-F238E27FC236}">
                    <a16:creationId xmlns:a16="http://schemas.microsoft.com/office/drawing/2014/main" id="{D0D13D9C-5D71-4DE0-91D7-E51A06D872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 rot="20087520">
                <a:off x="9703735" y="5944575"/>
                <a:ext cx="1624336" cy="307960"/>
              </a:xfrm>
              <a:prstGeom prst="rect">
                <a:avLst/>
              </a:prstGeom>
            </p:spPr>
          </p:pic>
        </p:grpSp>
        <p:pic>
          <p:nvPicPr>
            <p:cNvPr id="143" name="Picture 142">
              <a:extLst>
                <a:ext uri="{FF2B5EF4-FFF2-40B4-BE49-F238E27FC236}">
                  <a16:creationId xmlns:a16="http://schemas.microsoft.com/office/drawing/2014/main" id="{71530078-157E-4FA2-867C-6E336E30AD4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789951">
              <a:off x="4709689" y="6687932"/>
              <a:ext cx="887108" cy="325392"/>
            </a:xfrm>
            <a:prstGeom prst="rect">
              <a:avLst/>
            </a:prstGeom>
          </p:spPr>
        </p:pic>
        <p:pic>
          <p:nvPicPr>
            <p:cNvPr id="144" name="Picture 143">
              <a:extLst>
                <a:ext uri="{FF2B5EF4-FFF2-40B4-BE49-F238E27FC236}">
                  <a16:creationId xmlns:a16="http://schemas.microsoft.com/office/drawing/2014/main" id="{79A29C9D-4C00-4CF5-BB49-92DE6DC1E90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773102" y="2161699"/>
              <a:ext cx="949682" cy="348344"/>
            </a:xfrm>
            <a:prstGeom prst="rect">
              <a:avLst/>
            </a:prstGeom>
          </p:spPr>
        </p:pic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A1C68083-0208-46A7-A568-E763D88535D2}"/>
                </a:ext>
              </a:extLst>
            </p:cNvPr>
            <p:cNvGrpSpPr/>
            <p:nvPr/>
          </p:nvGrpSpPr>
          <p:grpSpPr>
            <a:xfrm>
              <a:off x="4711578" y="3813621"/>
              <a:ext cx="987679" cy="484632"/>
              <a:chOff x="4711578" y="3813621"/>
              <a:chExt cx="987679" cy="484632"/>
            </a:xfrm>
          </p:grpSpPr>
          <p:sp>
            <p:nvSpPr>
              <p:cNvPr id="6" name="Arrow: Right 5">
                <a:extLst>
                  <a:ext uri="{FF2B5EF4-FFF2-40B4-BE49-F238E27FC236}">
                    <a16:creationId xmlns:a16="http://schemas.microsoft.com/office/drawing/2014/main" id="{0C594531-0A71-4F18-90BA-0F946B9E02E0}"/>
                  </a:ext>
                </a:extLst>
              </p:cNvPr>
              <p:cNvSpPr/>
              <p:nvPr/>
            </p:nvSpPr>
            <p:spPr>
              <a:xfrm>
                <a:off x="4801060" y="3813621"/>
                <a:ext cx="898197" cy="484632"/>
              </a:xfrm>
              <a:prstGeom prst="rightArrow">
                <a:avLst/>
              </a:prstGeom>
              <a:solidFill>
                <a:schemeClr val="bg1">
                  <a:lumMod val="85000"/>
                </a:schemeClr>
              </a:solidFill>
              <a:ln w="25400"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45" name="Picture 144">
                <a:extLst>
                  <a:ext uri="{FF2B5EF4-FFF2-40B4-BE49-F238E27FC236}">
                    <a16:creationId xmlns:a16="http://schemas.microsoft.com/office/drawing/2014/main" id="{F1458FA8-3F39-482B-9F15-F7D3D0CB34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711578" y="3901821"/>
                <a:ext cx="949682" cy="348344"/>
              </a:xfrm>
              <a:prstGeom prst="rect">
                <a:avLst/>
              </a:prstGeom>
            </p:spPr>
          </p:pic>
        </p:grpSp>
        <p:sp>
          <p:nvSpPr>
            <p:cNvPr id="146" name="Arrow: Right 145">
              <a:extLst>
                <a:ext uri="{FF2B5EF4-FFF2-40B4-BE49-F238E27FC236}">
                  <a16:creationId xmlns:a16="http://schemas.microsoft.com/office/drawing/2014/main" id="{D93C9427-BD4E-4156-B34D-B8491A5B2DF6}"/>
                </a:ext>
              </a:extLst>
            </p:cNvPr>
            <p:cNvSpPr/>
            <p:nvPr/>
          </p:nvSpPr>
          <p:spPr>
            <a:xfrm>
              <a:off x="10990270" y="3735399"/>
              <a:ext cx="817935" cy="484632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 w="254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47" name="Picture 146">
              <a:extLst>
                <a:ext uri="{FF2B5EF4-FFF2-40B4-BE49-F238E27FC236}">
                  <a16:creationId xmlns:a16="http://schemas.microsoft.com/office/drawing/2014/main" id="{9ACF0026-D290-4413-BD76-7A0D32F711A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0844357" y="4278432"/>
              <a:ext cx="949683" cy="180052"/>
            </a:xfrm>
            <a:prstGeom prst="rect">
              <a:avLst/>
            </a:prstGeom>
          </p:spPr>
        </p:pic>
        <p:pic>
          <p:nvPicPr>
            <p:cNvPr id="148" name="Picture 147">
              <a:extLst>
                <a:ext uri="{FF2B5EF4-FFF2-40B4-BE49-F238E27FC236}">
                  <a16:creationId xmlns:a16="http://schemas.microsoft.com/office/drawing/2014/main" id="{CF67CE90-9A1B-4A71-85D1-33EFC11D4BD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0961452" y="3447350"/>
              <a:ext cx="817935" cy="300019"/>
            </a:xfrm>
            <a:prstGeom prst="rect">
              <a:avLst/>
            </a:prstGeom>
          </p:spPr>
        </p:pic>
        <p:pic>
          <p:nvPicPr>
            <p:cNvPr id="149" name="Picture 148">
              <a:extLst>
                <a:ext uri="{FF2B5EF4-FFF2-40B4-BE49-F238E27FC236}">
                  <a16:creationId xmlns:a16="http://schemas.microsoft.com/office/drawing/2014/main" id="{CD200E27-7207-41F6-BF86-5337CD9DFD0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7748871" y="3384533"/>
              <a:ext cx="949682" cy="348344"/>
            </a:xfrm>
            <a:prstGeom prst="rect">
              <a:avLst/>
            </a:prstGeom>
          </p:spPr>
        </p:pic>
        <p:pic>
          <p:nvPicPr>
            <p:cNvPr id="150" name="Picture 149">
              <a:extLst>
                <a:ext uri="{FF2B5EF4-FFF2-40B4-BE49-F238E27FC236}">
                  <a16:creationId xmlns:a16="http://schemas.microsoft.com/office/drawing/2014/main" id="{E06A6F12-A238-4549-AAA6-54B35FD6DD6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244213">
              <a:off x="7131480" y="4355434"/>
              <a:ext cx="705928" cy="258935"/>
            </a:xfrm>
            <a:prstGeom prst="rect">
              <a:avLst/>
            </a:prstGeom>
          </p:spPr>
        </p:pic>
        <p:pic>
          <p:nvPicPr>
            <p:cNvPr id="153" name="Picture 152">
              <a:extLst>
                <a:ext uri="{FF2B5EF4-FFF2-40B4-BE49-F238E27FC236}">
                  <a16:creationId xmlns:a16="http://schemas.microsoft.com/office/drawing/2014/main" id="{6C9887FA-20CB-4D0E-A7E0-D2BF6372D2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/>
            <a:srcRect l="74995" t="8112" r="2920" b="38548"/>
            <a:stretch/>
          </p:blipFill>
          <p:spPr>
            <a:xfrm>
              <a:off x="11836673" y="3523121"/>
              <a:ext cx="894325" cy="1586356"/>
            </a:xfrm>
            <a:prstGeom prst="rect">
              <a:avLst/>
            </a:prstGeom>
          </p:spPr>
        </p:pic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E16AE40D-BF9E-4EC0-8F30-3164974FD80F}"/>
                </a:ext>
              </a:extLst>
            </p:cNvPr>
            <p:cNvSpPr txBox="1"/>
            <p:nvPr/>
          </p:nvSpPr>
          <p:spPr>
            <a:xfrm>
              <a:off x="11555961" y="5082785"/>
              <a:ext cx="1367993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Reactive-transport model for 1-D column</a:t>
              </a:r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BE556BBF-C920-44F6-9D57-821676652155}"/>
                </a:ext>
              </a:extLst>
            </p:cNvPr>
            <p:cNvSpPr txBox="1"/>
            <p:nvPr/>
          </p:nvSpPr>
          <p:spPr>
            <a:xfrm>
              <a:off x="2011014" y="2653932"/>
              <a:ext cx="97945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BGC function</a:t>
              </a:r>
            </a:p>
          </p:txBody>
        </p:sp>
        <p:grpSp>
          <p:nvGrpSpPr>
            <p:cNvPr id="54303" name="Group 54302">
              <a:extLst>
                <a:ext uri="{FF2B5EF4-FFF2-40B4-BE49-F238E27FC236}">
                  <a16:creationId xmlns:a16="http://schemas.microsoft.com/office/drawing/2014/main" id="{A6EB11F2-B141-4E42-A0CA-DBE952910DA4}"/>
                </a:ext>
              </a:extLst>
            </p:cNvPr>
            <p:cNvGrpSpPr/>
            <p:nvPr/>
          </p:nvGrpSpPr>
          <p:grpSpPr>
            <a:xfrm>
              <a:off x="2706295" y="2170330"/>
              <a:ext cx="713657" cy="681681"/>
              <a:chOff x="2706295" y="2170330"/>
              <a:chExt cx="713657" cy="681681"/>
            </a:xfrm>
          </p:grpSpPr>
          <p:sp>
            <p:nvSpPr>
              <p:cNvPr id="170" name="Arrow: Right 169">
                <a:extLst>
                  <a:ext uri="{FF2B5EF4-FFF2-40B4-BE49-F238E27FC236}">
                    <a16:creationId xmlns:a16="http://schemas.microsoft.com/office/drawing/2014/main" id="{D9C79A42-4BAC-4CA1-BE16-BFCFC866CE6C}"/>
                  </a:ext>
                </a:extLst>
              </p:cNvPr>
              <p:cNvSpPr/>
              <p:nvPr/>
            </p:nvSpPr>
            <p:spPr>
              <a:xfrm rot="18842691" flipH="1">
                <a:off x="2675625" y="2321448"/>
                <a:ext cx="681681" cy="379446"/>
              </a:xfrm>
              <a:prstGeom prst="rightArrow">
                <a:avLst/>
              </a:prstGeom>
              <a:solidFill>
                <a:schemeClr val="bg1">
                  <a:lumMod val="85000"/>
                </a:schemeClr>
              </a:solidFill>
              <a:ln w="25400"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1" name="Rectangle 170">
                <a:extLst>
                  <a:ext uri="{FF2B5EF4-FFF2-40B4-BE49-F238E27FC236}">
                    <a16:creationId xmlns:a16="http://schemas.microsoft.com/office/drawing/2014/main" id="{DB87666A-EE49-464B-8107-46B4AF268317}"/>
                  </a:ext>
                </a:extLst>
              </p:cNvPr>
              <p:cNvSpPr/>
              <p:nvPr/>
            </p:nvSpPr>
            <p:spPr>
              <a:xfrm rot="18950107">
                <a:off x="2706295" y="2316892"/>
                <a:ext cx="713657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400" dirty="0"/>
                  <a:t>DRAM</a:t>
                </a:r>
              </a:p>
            </p:txBody>
          </p:sp>
        </p:grpSp>
        <p:grpSp>
          <p:nvGrpSpPr>
            <p:cNvPr id="173" name="Group 172">
              <a:extLst>
                <a:ext uri="{FF2B5EF4-FFF2-40B4-BE49-F238E27FC236}">
                  <a16:creationId xmlns:a16="http://schemas.microsoft.com/office/drawing/2014/main" id="{D57F09A3-9AB1-48B3-B7B2-3447B55B24E3}"/>
                </a:ext>
              </a:extLst>
            </p:cNvPr>
            <p:cNvGrpSpPr/>
            <p:nvPr/>
          </p:nvGrpSpPr>
          <p:grpSpPr>
            <a:xfrm flipV="1">
              <a:off x="2894126" y="3072301"/>
              <a:ext cx="390269" cy="738059"/>
              <a:chOff x="2826743" y="2113952"/>
              <a:chExt cx="390269" cy="738059"/>
            </a:xfrm>
          </p:grpSpPr>
          <p:sp>
            <p:nvSpPr>
              <p:cNvPr id="174" name="Arrow: Right 173">
                <a:extLst>
                  <a:ext uri="{FF2B5EF4-FFF2-40B4-BE49-F238E27FC236}">
                    <a16:creationId xmlns:a16="http://schemas.microsoft.com/office/drawing/2014/main" id="{28A7BF45-65ED-46CD-A53F-017DBC18EBDF}"/>
                  </a:ext>
                </a:extLst>
              </p:cNvPr>
              <p:cNvSpPr/>
              <p:nvPr/>
            </p:nvSpPr>
            <p:spPr>
              <a:xfrm rot="18842691" flipH="1">
                <a:off x="2675625" y="2321448"/>
                <a:ext cx="681681" cy="379446"/>
              </a:xfrm>
              <a:prstGeom prst="rightArrow">
                <a:avLst/>
              </a:prstGeom>
              <a:solidFill>
                <a:schemeClr val="bg1">
                  <a:lumMod val="85000"/>
                </a:schemeClr>
              </a:solidFill>
              <a:ln w="25400"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5" name="Rectangle 174">
                <a:extLst>
                  <a:ext uri="{FF2B5EF4-FFF2-40B4-BE49-F238E27FC236}">
                    <a16:creationId xmlns:a16="http://schemas.microsoft.com/office/drawing/2014/main" id="{EAF89030-54D2-46DC-A6C4-CBFE7DCEC892}"/>
                  </a:ext>
                </a:extLst>
              </p:cNvPr>
              <p:cNvSpPr/>
              <p:nvPr/>
            </p:nvSpPr>
            <p:spPr>
              <a:xfrm rot="8013808">
                <a:off x="2706295" y="2316892"/>
                <a:ext cx="713657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400" dirty="0"/>
                  <a:t>DRAM</a:t>
                </a:r>
              </a:p>
            </p:txBody>
          </p:sp>
        </p:grpSp>
        <p:sp>
          <p:nvSpPr>
            <p:cNvPr id="176" name="Arrow: Right 175">
              <a:extLst>
                <a:ext uri="{FF2B5EF4-FFF2-40B4-BE49-F238E27FC236}">
                  <a16:creationId xmlns:a16="http://schemas.microsoft.com/office/drawing/2014/main" id="{4C7D6A8D-C681-4E12-8BE0-74035AA2CA9B}"/>
                </a:ext>
              </a:extLst>
            </p:cNvPr>
            <p:cNvSpPr/>
            <p:nvPr/>
          </p:nvSpPr>
          <p:spPr>
            <a:xfrm rot="16200000">
              <a:off x="2191991" y="2038546"/>
              <a:ext cx="649165" cy="484632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 w="254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8D51E530-4801-4FF7-BCC7-3AC95F5AC2D9}"/>
                </a:ext>
              </a:extLst>
            </p:cNvPr>
            <p:cNvSpPr txBox="1"/>
            <p:nvPr/>
          </p:nvSpPr>
          <p:spPr>
            <a:xfrm>
              <a:off x="1753960" y="1355673"/>
              <a:ext cx="158953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Trait-based BGC model</a:t>
              </a:r>
            </a:p>
          </p:txBody>
        </p:sp>
        <p:pic>
          <p:nvPicPr>
            <p:cNvPr id="178" name="Picture 177">
              <a:extLst>
                <a:ext uri="{FF2B5EF4-FFF2-40B4-BE49-F238E27FC236}">
                  <a16:creationId xmlns:a16="http://schemas.microsoft.com/office/drawing/2014/main" id="{ABCB0879-CD30-49F7-93D9-A4B2CB83FBE0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13375285" y="3382877"/>
              <a:ext cx="1241951" cy="802770"/>
            </a:xfrm>
            <a:prstGeom prst="rect">
              <a:avLst/>
            </a:prstGeom>
          </p:spPr>
        </p:pic>
        <p:sp>
          <p:nvSpPr>
            <p:cNvPr id="179" name="Arrow: Right 178">
              <a:extLst>
                <a:ext uri="{FF2B5EF4-FFF2-40B4-BE49-F238E27FC236}">
                  <a16:creationId xmlns:a16="http://schemas.microsoft.com/office/drawing/2014/main" id="{0CFCC34B-EBF8-4F30-9847-D304071ACAD6}"/>
                </a:ext>
              </a:extLst>
            </p:cNvPr>
            <p:cNvSpPr/>
            <p:nvPr/>
          </p:nvSpPr>
          <p:spPr>
            <a:xfrm>
              <a:off x="12605966" y="4007849"/>
              <a:ext cx="553165" cy="484632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 w="254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4306" name="Picture 54305">
              <a:extLst>
                <a:ext uri="{FF2B5EF4-FFF2-40B4-BE49-F238E27FC236}">
                  <a16:creationId xmlns:a16="http://schemas.microsoft.com/office/drawing/2014/main" id="{9501C57C-A079-45F6-9B10-A3F018497538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13288322" y="2514312"/>
              <a:ext cx="1220127" cy="734182"/>
            </a:xfrm>
            <a:prstGeom prst="rect">
              <a:avLst/>
            </a:prstGeom>
          </p:spPr>
        </p:pic>
        <p:pic>
          <p:nvPicPr>
            <p:cNvPr id="54307" name="Picture 54306">
              <a:extLst>
                <a:ext uri="{FF2B5EF4-FFF2-40B4-BE49-F238E27FC236}">
                  <a16:creationId xmlns:a16="http://schemas.microsoft.com/office/drawing/2014/main" id="{B2FD0B72-0FC1-4424-8CF2-D84802D6E3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/>
            <a:srcRect l="35046"/>
            <a:stretch/>
          </p:blipFill>
          <p:spPr>
            <a:xfrm>
              <a:off x="13420938" y="4370282"/>
              <a:ext cx="971319" cy="925443"/>
            </a:xfrm>
            <a:prstGeom prst="rect">
              <a:avLst/>
            </a:prstGeom>
          </p:spPr>
        </p:pic>
        <p:pic>
          <p:nvPicPr>
            <p:cNvPr id="54308" name="Picture 20" descr="Wetland (aquatic ecosystem) types (Department of Environment and ...">
              <a:extLst>
                <a:ext uri="{FF2B5EF4-FFF2-40B4-BE49-F238E27FC236}">
                  <a16:creationId xmlns:a16="http://schemas.microsoft.com/office/drawing/2014/main" id="{DCC58D83-B77D-4894-AA02-667FD326391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695" r="3356"/>
            <a:stretch/>
          </p:blipFill>
          <p:spPr bwMode="auto">
            <a:xfrm>
              <a:off x="13390900" y="5342688"/>
              <a:ext cx="1031393" cy="7536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DF28F486-2225-417A-95FD-4396C1B82710}"/>
                </a:ext>
              </a:extLst>
            </p:cNvPr>
            <p:cNvSpPr txBox="1"/>
            <p:nvPr/>
          </p:nvSpPr>
          <p:spPr>
            <a:xfrm>
              <a:off x="13214388" y="6228736"/>
              <a:ext cx="136799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Large-scale applications</a:t>
              </a:r>
            </a:p>
          </p:txBody>
        </p:sp>
        <p:sp>
          <p:nvSpPr>
            <p:cNvPr id="188" name="TextBox 187">
              <a:extLst>
                <a:ext uri="{FF2B5EF4-FFF2-40B4-BE49-F238E27FC236}">
                  <a16:creationId xmlns:a16="http://schemas.microsoft.com/office/drawing/2014/main" id="{AB011889-1D57-4BAA-93C1-139BD58AF88E}"/>
                </a:ext>
              </a:extLst>
            </p:cNvPr>
            <p:cNvSpPr txBox="1"/>
            <p:nvPr/>
          </p:nvSpPr>
          <p:spPr>
            <a:xfrm rot="19905169">
              <a:off x="9270859" y="5926559"/>
              <a:ext cx="157767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Cybernetic model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078C9B27-1E0D-4A83-B790-2CF792ABF0FA}"/>
                </a:ext>
              </a:extLst>
            </p:cNvPr>
            <p:cNvSpPr txBox="1"/>
            <p:nvPr/>
          </p:nvSpPr>
          <p:spPr>
            <a:xfrm>
              <a:off x="2236026" y="5045040"/>
              <a:ext cx="116410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FTICR-MS</a:t>
              </a:r>
            </a:p>
          </p:txBody>
        </p:sp>
        <p:sp>
          <p:nvSpPr>
            <p:cNvPr id="73" name="Arrow: Right 72">
              <a:extLst>
                <a:ext uri="{FF2B5EF4-FFF2-40B4-BE49-F238E27FC236}">
                  <a16:creationId xmlns:a16="http://schemas.microsoft.com/office/drawing/2014/main" id="{A034AD1E-ED19-409E-A8B2-CFA2C565C112}"/>
                </a:ext>
              </a:extLst>
            </p:cNvPr>
            <p:cNvSpPr/>
            <p:nvPr/>
          </p:nvSpPr>
          <p:spPr>
            <a:xfrm rot="2656406">
              <a:off x="3098391" y="5358476"/>
              <a:ext cx="522426" cy="484632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 w="254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A3C8ED34-5F3A-4A30-9A42-DA4FFB0174A2}"/>
                </a:ext>
              </a:extLst>
            </p:cNvPr>
            <p:cNvSpPr txBox="1"/>
            <p:nvPr/>
          </p:nvSpPr>
          <p:spPr>
            <a:xfrm>
              <a:off x="2778240" y="5433132"/>
              <a:ext cx="107914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00" dirty="0" err="1"/>
                <a:t>Formularity</a:t>
              </a:r>
              <a:endParaRPr lang="en-US" sz="1400" dirty="0"/>
            </a:p>
          </p:txBody>
        </p:sp>
        <p:pic>
          <p:nvPicPr>
            <p:cNvPr id="54358" name="Picture 86" descr="FTICR Organic Matter Characterization — EMSL MSC Data Analysis and ...">
              <a:extLst>
                <a:ext uri="{FF2B5EF4-FFF2-40B4-BE49-F238E27FC236}">
                  <a16:creationId xmlns:a16="http://schemas.microsoft.com/office/drawing/2014/main" id="{B3AF2C9F-A515-491B-AC11-2C2A9491A8F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1073" y="6511792"/>
              <a:ext cx="1170820" cy="10150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7" name="Arrow: Right 76">
              <a:extLst>
                <a:ext uri="{FF2B5EF4-FFF2-40B4-BE49-F238E27FC236}">
                  <a16:creationId xmlns:a16="http://schemas.microsoft.com/office/drawing/2014/main" id="{DDDA6EC7-9CFA-4BEA-AD28-00F074DE7B72}"/>
                </a:ext>
              </a:extLst>
            </p:cNvPr>
            <p:cNvSpPr/>
            <p:nvPr/>
          </p:nvSpPr>
          <p:spPr>
            <a:xfrm>
              <a:off x="2429796" y="6776999"/>
              <a:ext cx="758674" cy="484632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 w="254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none" rtlCol="0" anchor="ctr"/>
            <a:lstStyle/>
            <a:p>
              <a:pPr algn="ctr"/>
              <a:endParaRPr lang="en-US" sz="1300" dirty="0"/>
            </a:p>
          </p:txBody>
        </p:sp>
        <p:pic>
          <p:nvPicPr>
            <p:cNvPr id="54366" name="Picture 94">
              <a:extLst>
                <a:ext uri="{FF2B5EF4-FFF2-40B4-BE49-F238E27FC236}">
                  <a16:creationId xmlns:a16="http://schemas.microsoft.com/office/drawing/2014/main" id="{387655BC-5505-4F3D-ACBB-7BA7970A0CE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44794" y="6748613"/>
              <a:ext cx="711810" cy="8997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5E049E6A-5749-424B-9A41-BEF3941C91BD}"/>
                </a:ext>
              </a:extLst>
            </p:cNvPr>
            <p:cNvSpPr txBox="1"/>
            <p:nvPr/>
          </p:nvSpPr>
          <p:spPr>
            <a:xfrm>
              <a:off x="9066949" y="7669061"/>
              <a:ext cx="136799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0-D batch and CSTR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6A055AEB-92D9-41F7-B0A6-95807010D777}"/>
                </a:ext>
              </a:extLst>
            </p:cNvPr>
            <p:cNvSpPr txBox="1"/>
            <p:nvPr/>
          </p:nvSpPr>
          <p:spPr>
            <a:xfrm>
              <a:off x="8096405" y="7432069"/>
              <a:ext cx="106178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Cybernetic model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29B4667D-AC9B-42D4-823C-6DF715E1AE5D}"/>
                </a:ext>
              </a:extLst>
            </p:cNvPr>
            <p:cNvGrpSpPr/>
            <p:nvPr/>
          </p:nvGrpSpPr>
          <p:grpSpPr>
            <a:xfrm>
              <a:off x="8161082" y="7025797"/>
              <a:ext cx="1201709" cy="484632"/>
              <a:chOff x="8161082" y="7025797"/>
              <a:chExt cx="1201709" cy="484632"/>
            </a:xfrm>
          </p:grpSpPr>
          <p:sp>
            <p:nvSpPr>
              <p:cNvPr id="83" name="Arrow: Right 82">
                <a:extLst>
                  <a:ext uri="{FF2B5EF4-FFF2-40B4-BE49-F238E27FC236}">
                    <a16:creationId xmlns:a16="http://schemas.microsoft.com/office/drawing/2014/main" id="{0E0EB8A9-AC2E-4C84-80A8-184DC2CDD954}"/>
                  </a:ext>
                </a:extLst>
              </p:cNvPr>
              <p:cNvSpPr/>
              <p:nvPr/>
            </p:nvSpPr>
            <p:spPr>
              <a:xfrm>
                <a:off x="8161082" y="7025797"/>
                <a:ext cx="1201709" cy="484632"/>
              </a:xfrm>
              <a:prstGeom prst="rightArrow">
                <a:avLst/>
              </a:prstGeom>
              <a:solidFill>
                <a:schemeClr val="bg1">
                  <a:lumMod val="85000"/>
                </a:schemeClr>
              </a:solidFill>
              <a:ln w="25400"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87" name="Picture 86">
                <a:extLst>
                  <a:ext uri="{FF2B5EF4-FFF2-40B4-BE49-F238E27FC236}">
                    <a16:creationId xmlns:a16="http://schemas.microsoft.com/office/drawing/2014/main" id="{B92F584B-567E-46EE-AFE6-B21CE7A4D1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198821" y="7095146"/>
                <a:ext cx="949682" cy="348344"/>
              </a:xfrm>
              <a:prstGeom prst="rect">
                <a:avLst/>
              </a:prstGeom>
            </p:spPr>
          </p:pic>
        </p:grp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E281B790-D0D1-A742-A06B-947CA11A7BA9}"/>
                </a:ext>
              </a:extLst>
            </p:cNvPr>
            <p:cNvSpPr/>
            <p:nvPr/>
          </p:nvSpPr>
          <p:spPr>
            <a:xfrm rot="5400000">
              <a:off x="2613819" y="5936913"/>
              <a:ext cx="242932" cy="6109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54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7BFFFBF-0C2D-E248-9D6B-24FBFE4BF224}"/>
                </a:ext>
              </a:extLst>
            </p:cNvPr>
            <p:cNvSpPr/>
            <p:nvPr/>
          </p:nvSpPr>
          <p:spPr>
            <a:xfrm>
              <a:off x="1167478" y="6363869"/>
              <a:ext cx="1300356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400" dirty="0" err="1"/>
                <a:t>ftmsRanalysis</a:t>
              </a:r>
              <a:endParaRPr lang="en-US" sz="1400" dirty="0"/>
            </a:p>
            <a:p>
              <a:pPr algn="ctr"/>
              <a:r>
                <a:rPr lang="en-US" sz="1400" dirty="0"/>
                <a:t>&amp; FREDA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65950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C1BC87F-61BA-44CF-A443-602B48632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Thermodynamic theories for converting chemical formulae to stoichiometries and reaction rates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30E83A0-484B-47EE-88EC-0A70FFEA4D74}"/>
              </a:ext>
            </a:extLst>
          </p:cNvPr>
          <p:cNvSpPr txBox="1"/>
          <p:nvPr/>
        </p:nvSpPr>
        <p:spPr>
          <a:xfrm>
            <a:off x="2253983" y="3269101"/>
            <a:ext cx="44775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731392"/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Energy coupling between catabolic and anabolic reactions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3A8AA3C4-618E-4DF7-B4DC-28C1D126D5C3}"/>
              </a:ext>
            </a:extLst>
          </p:cNvPr>
          <p:cNvGrpSpPr/>
          <p:nvPr/>
        </p:nvGrpSpPr>
        <p:grpSpPr>
          <a:xfrm>
            <a:off x="1547129" y="4063498"/>
            <a:ext cx="5631034" cy="3159356"/>
            <a:chOff x="1884888" y="2284388"/>
            <a:chExt cx="5631034" cy="3159356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D20CD7BF-99CB-4502-A6E9-ADC3524EA19B}"/>
                </a:ext>
              </a:extLst>
            </p:cNvPr>
            <p:cNvSpPr/>
            <p:nvPr/>
          </p:nvSpPr>
          <p:spPr>
            <a:xfrm>
              <a:off x="1884888" y="2284388"/>
              <a:ext cx="5631034" cy="3159356"/>
            </a:xfrm>
            <a:prstGeom prst="rect">
              <a:avLst/>
            </a:prstGeom>
            <a:solidFill>
              <a:srgbClr val="FFE4C4">
                <a:alpha val="30196"/>
              </a:srgbClr>
            </a:solidFill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FC9D433B-308E-41A1-B2B7-02363A878BED}"/>
                </a:ext>
              </a:extLst>
            </p:cNvPr>
            <p:cNvGrpSpPr/>
            <p:nvPr/>
          </p:nvGrpSpPr>
          <p:grpSpPr>
            <a:xfrm>
              <a:off x="2257450" y="2390296"/>
              <a:ext cx="5160249" cy="3029150"/>
              <a:chOff x="2396385" y="2787099"/>
              <a:chExt cx="5188323" cy="3045631"/>
            </a:xfrm>
          </p:grpSpPr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6DB4E7A-24BA-4885-885F-33F16FCAD063}"/>
                  </a:ext>
                </a:extLst>
              </p:cNvPr>
              <p:cNvSpPr txBox="1"/>
              <p:nvPr/>
            </p:nvSpPr>
            <p:spPr>
              <a:xfrm>
                <a:off x="4625718" y="4415914"/>
                <a:ext cx="652728" cy="3479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731392"/>
                <a:r>
                  <a:rPr lang="en-US" sz="1800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Symbol" panose="05050102010706020507" pitchFamily="18" charset="2"/>
                  </a:rPr>
                  <a:t></a:t>
                </a:r>
                <a:r>
                  <a:rPr lang="en-US" sz="1800" dirty="0" err="1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Symbol" panose="05050102010706020507" pitchFamily="18" charset="2"/>
                  </a:rPr>
                  <a:t>G</a:t>
                </a:r>
                <a:r>
                  <a:rPr lang="en-US" sz="1800" baseline="-25000" dirty="0" err="1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Symbol" panose="05050102010706020507" pitchFamily="18" charset="2"/>
                  </a:rPr>
                  <a:t>An</a:t>
                </a:r>
                <a:endParaRPr lang="en-US" sz="1800" baseline="-25000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ACCE4E40-92A7-4434-BD86-659887693D93}"/>
                  </a:ext>
                </a:extLst>
              </p:cNvPr>
              <p:cNvSpPr txBox="1"/>
              <p:nvPr/>
            </p:nvSpPr>
            <p:spPr>
              <a:xfrm>
                <a:off x="4021472" y="3474903"/>
                <a:ext cx="1261357" cy="347961"/>
              </a:xfrm>
              <a:prstGeom prst="rect">
                <a:avLst/>
              </a:prstGeom>
              <a:solidFill>
                <a:srgbClr val="4F81BD">
                  <a:lumMod val="20000"/>
                  <a:lumOff val="80000"/>
                </a:srgbClr>
              </a:solidFill>
            </p:spPr>
            <p:txBody>
              <a:bodyPr wrap="none" rtlCol="0">
                <a:spAutoFit/>
              </a:bodyPr>
              <a:lstStyle/>
              <a:p>
                <a:pPr algn="ctr" defTabSz="731392">
                  <a:defRPr/>
                </a:pPr>
                <a:r>
                  <a:rPr lang="en-US" sz="1800" kern="0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Catabolism</a:t>
                </a: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FE71D419-6B85-48BB-8238-38EB032C77AE}"/>
                  </a:ext>
                </a:extLst>
              </p:cNvPr>
              <p:cNvSpPr txBox="1"/>
              <p:nvPr/>
            </p:nvSpPr>
            <p:spPr>
              <a:xfrm>
                <a:off x="4054567" y="4784294"/>
                <a:ext cx="1188865" cy="347961"/>
              </a:xfrm>
              <a:prstGeom prst="rect">
                <a:avLst/>
              </a:prstGeom>
              <a:solidFill>
                <a:srgbClr val="C0504D">
                  <a:lumMod val="20000"/>
                  <a:lumOff val="80000"/>
                </a:srgbClr>
              </a:solidFill>
            </p:spPr>
            <p:txBody>
              <a:bodyPr wrap="none" rtlCol="0">
                <a:spAutoFit/>
              </a:bodyPr>
              <a:lstStyle/>
              <a:p>
                <a:pPr algn="ctr" defTabSz="731392">
                  <a:defRPr/>
                </a:pPr>
                <a:r>
                  <a:rPr lang="en-US" sz="1800" kern="0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Anabolism</a:t>
                </a: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8A39B7DF-3F5A-45AE-B966-39FA66E33FE4}"/>
                  </a:ext>
                </a:extLst>
              </p:cNvPr>
              <p:cNvSpPr txBox="1"/>
              <p:nvPr/>
            </p:nvSpPr>
            <p:spPr>
              <a:xfrm>
                <a:off x="6034910" y="4018666"/>
                <a:ext cx="1164702" cy="608932"/>
              </a:xfrm>
              <a:prstGeom prst="rect">
                <a:avLst/>
              </a:prstGeom>
              <a:solidFill>
                <a:srgbClr val="9BBB59">
                  <a:lumMod val="20000"/>
                  <a:lumOff val="80000"/>
                </a:srgbClr>
              </a:solidFill>
            </p:spPr>
            <p:txBody>
              <a:bodyPr wrap="none" rtlCol="0">
                <a:spAutoFit/>
              </a:bodyPr>
              <a:lstStyle/>
              <a:p>
                <a:pPr defTabSz="731392">
                  <a:defRPr/>
                </a:pPr>
                <a:r>
                  <a:rPr lang="en-US" sz="1800" kern="0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Metabolic </a:t>
                </a:r>
              </a:p>
              <a:p>
                <a:pPr defTabSz="731392">
                  <a:defRPr/>
                </a:pPr>
                <a:r>
                  <a:rPr lang="en-US" sz="1800" kern="0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reaction</a:t>
                </a:r>
              </a:p>
            </p:txBody>
          </p:sp>
          <p:cxnSp>
            <p:nvCxnSpPr>
              <p:cNvPr id="49" name="Straight Arrow Connector 13">
                <a:extLst>
                  <a:ext uri="{FF2B5EF4-FFF2-40B4-BE49-F238E27FC236}">
                    <a16:creationId xmlns:a16="http://schemas.microsoft.com/office/drawing/2014/main" id="{E4C0445B-EAD1-439E-8773-23215F532414}"/>
                  </a:ext>
                </a:extLst>
              </p:cNvPr>
              <p:cNvCxnSpPr>
                <a:stCxn id="46" idx="3"/>
                <a:endCxn id="48" idx="1"/>
              </p:cNvCxnSpPr>
              <p:nvPr/>
            </p:nvCxnSpPr>
            <p:spPr>
              <a:xfrm>
                <a:off x="5282830" y="3648884"/>
                <a:ext cx="752080" cy="674248"/>
              </a:xfrm>
              <a:prstGeom prst="curvedConnector3">
                <a:avLst>
                  <a:gd name="adj1" fmla="val 50000"/>
                </a:avLst>
              </a:prstGeom>
              <a:noFill/>
              <a:ln w="28575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solid"/>
                <a:tailEnd type="triangle"/>
              </a:ln>
              <a:effectLst/>
            </p:spPr>
          </p:cxnSp>
          <p:cxnSp>
            <p:nvCxnSpPr>
              <p:cNvPr id="50" name="Straight Arrow Connector 13">
                <a:extLst>
                  <a:ext uri="{FF2B5EF4-FFF2-40B4-BE49-F238E27FC236}">
                    <a16:creationId xmlns:a16="http://schemas.microsoft.com/office/drawing/2014/main" id="{A4A7E947-56F8-41B6-9088-CA43B01E3BFF}"/>
                  </a:ext>
                </a:extLst>
              </p:cNvPr>
              <p:cNvCxnSpPr>
                <a:stCxn id="47" idx="3"/>
                <a:endCxn id="48" idx="1"/>
              </p:cNvCxnSpPr>
              <p:nvPr/>
            </p:nvCxnSpPr>
            <p:spPr>
              <a:xfrm flipV="1">
                <a:off x="5243432" y="4323132"/>
                <a:ext cx="791478" cy="635144"/>
              </a:xfrm>
              <a:prstGeom prst="curvedConnector3">
                <a:avLst>
                  <a:gd name="adj1" fmla="val 50000"/>
                </a:avLst>
              </a:prstGeom>
              <a:noFill/>
              <a:ln w="28575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solid"/>
                <a:tailEnd type="triangle"/>
              </a:ln>
              <a:effectLst/>
            </p:spPr>
          </p:cxn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FD57F952-311C-4176-9656-6F9C834BE297}"/>
                  </a:ext>
                </a:extLst>
              </p:cNvPr>
              <p:cNvSpPr txBox="1"/>
              <p:nvPr/>
            </p:nvSpPr>
            <p:spPr>
              <a:xfrm>
                <a:off x="3558409" y="2808935"/>
                <a:ext cx="1034820" cy="3479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731392"/>
                <a:r>
                  <a:rPr lang="en-US" sz="1800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S(E</a:t>
                </a:r>
                <a:r>
                  <a:rPr lang="en-US" sz="1800" baseline="-25000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</a:t>
                </a:r>
                <a:r>
                  <a:rPr lang="en-US" sz="1800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:r>
                  <a:rPr lang="en-US" sz="1800" dirty="0" err="1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</a:t>
                </a:r>
                <a:r>
                  <a:rPr lang="en-US" sz="1800" baseline="-25000" dirty="0" err="1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</a:t>
                </a:r>
                <a:r>
                  <a:rPr lang="en-US" sz="1800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4466B8A3-CC11-4A83-9C96-F958F88E94A7}"/>
                  </a:ext>
                </a:extLst>
              </p:cNvPr>
              <p:cNvSpPr txBox="1"/>
              <p:nvPr/>
            </p:nvSpPr>
            <p:spPr>
              <a:xfrm>
                <a:off x="4977395" y="2787099"/>
                <a:ext cx="318963" cy="3479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731392"/>
                <a:r>
                  <a:rPr lang="en-US" sz="1800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</a:t>
                </a:r>
              </a:p>
            </p:txBody>
          </p:sp>
          <p:cxnSp>
            <p:nvCxnSpPr>
              <p:cNvPr id="53" name="Straight Arrow Connector 13">
                <a:extLst>
                  <a:ext uri="{FF2B5EF4-FFF2-40B4-BE49-F238E27FC236}">
                    <a16:creationId xmlns:a16="http://schemas.microsoft.com/office/drawing/2014/main" id="{5157E362-F562-4D53-A2BA-F1F49D4C7A31}"/>
                  </a:ext>
                </a:extLst>
              </p:cNvPr>
              <p:cNvCxnSpPr>
                <a:stCxn id="51" idx="2"/>
                <a:endCxn id="52" idx="2"/>
              </p:cNvCxnSpPr>
              <p:nvPr/>
            </p:nvCxnSpPr>
            <p:spPr>
              <a:xfrm rot="5400000" flipH="1" flipV="1">
                <a:off x="4595430" y="2615450"/>
                <a:ext cx="21835" cy="1061059"/>
              </a:xfrm>
              <a:prstGeom prst="curvedConnector3">
                <a:avLst>
                  <a:gd name="adj1" fmla="val -986365"/>
                </a:avLst>
              </a:prstGeom>
              <a:noFill/>
              <a:ln w="28575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solid"/>
                <a:tailEnd type="triangle"/>
              </a:ln>
              <a:effectLst/>
            </p:spPr>
          </p:cxn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04871E81-5FF2-489D-BF3C-A846AC1339BE}"/>
                  </a:ext>
                </a:extLst>
              </p:cNvPr>
              <p:cNvSpPr txBox="1"/>
              <p:nvPr/>
            </p:nvSpPr>
            <p:spPr>
              <a:xfrm>
                <a:off x="3602614" y="5461389"/>
                <a:ext cx="946404" cy="3713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731392"/>
                <a:r>
                  <a:rPr lang="en-US" sz="1800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OC, Ns</a:t>
                </a: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CF0EC50-6657-4374-A8C4-F9D6FD694FFE}"/>
                  </a:ext>
                </a:extLst>
              </p:cNvPr>
              <p:cNvSpPr txBox="1"/>
              <p:nvPr/>
            </p:nvSpPr>
            <p:spPr>
              <a:xfrm>
                <a:off x="4802208" y="5439553"/>
                <a:ext cx="669341" cy="3479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731392"/>
                <a:r>
                  <a:rPr lang="en-US" sz="1800" dirty="0" err="1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Biom</a:t>
                </a:r>
                <a:endParaRPr lang="en-US" sz="1800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56" name="Straight Arrow Connector 13">
                <a:extLst>
                  <a:ext uri="{FF2B5EF4-FFF2-40B4-BE49-F238E27FC236}">
                    <a16:creationId xmlns:a16="http://schemas.microsoft.com/office/drawing/2014/main" id="{F555B363-F383-4557-B938-81ECACA52C45}"/>
                  </a:ext>
                </a:extLst>
              </p:cNvPr>
              <p:cNvCxnSpPr>
                <a:stCxn id="54" idx="0"/>
                <a:endCxn id="55" idx="0"/>
              </p:cNvCxnSpPr>
              <p:nvPr/>
            </p:nvCxnSpPr>
            <p:spPr>
              <a:xfrm rot="5400000" flipH="1" flipV="1">
                <a:off x="4595430" y="4919941"/>
                <a:ext cx="21835" cy="1061062"/>
              </a:xfrm>
              <a:prstGeom prst="curvedConnector3">
                <a:avLst>
                  <a:gd name="adj1" fmla="val 1152632"/>
                </a:avLst>
              </a:prstGeom>
              <a:noFill/>
              <a:ln w="28575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solid"/>
                <a:tailEnd type="triangle"/>
              </a:ln>
              <a:effectLst/>
            </p:spPr>
          </p:cxnSp>
          <p:cxnSp>
            <p:nvCxnSpPr>
              <p:cNvPr id="57" name="Straight Arrow Connector 13">
                <a:extLst>
                  <a:ext uri="{FF2B5EF4-FFF2-40B4-BE49-F238E27FC236}">
                    <a16:creationId xmlns:a16="http://schemas.microsoft.com/office/drawing/2014/main" id="{51AC9D1A-7DC2-4A40-A0ED-74EBA7567731}"/>
                  </a:ext>
                </a:extLst>
              </p:cNvPr>
              <p:cNvCxnSpPr>
                <a:stCxn id="46" idx="2"/>
                <a:endCxn id="47" idx="0"/>
              </p:cNvCxnSpPr>
              <p:nvPr/>
            </p:nvCxnSpPr>
            <p:spPr>
              <a:xfrm rot="5400000">
                <a:off x="4169862" y="4302003"/>
                <a:ext cx="961429" cy="3152"/>
              </a:xfrm>
              <a:prstGeom prst="curvedConnector3">
                <a:avLst>
                  <a:gd name="adj1" fmla="val 50000"/>
                </a:avLst>
              </a:prstGeom>
              <a:noFill/>
              <a:ln w="28575" cap="flat" cmpd="sng" algn="ctr">
                <a:solidFill>
                  <a:srgbClr val="C00000"/>
                </a:solidFill>
                <a:prstDash val="solid"/>
                <a:tailEnd type="triangle"/>
              </a:ln>
              <a:effectLst/>
            </p:spPr>
          </p:cxn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8CAB2938-AC0B-4B5E-9267-70AE757C79DD}"/>
                  </a:ext>
                </a:extLst>
              </p:cNvPr>
              <p:cNvSpPr txBox="1"/>
              <p:nvPr/>
            </p:nvSpPr>
            <p:spPr>
              <a:xfrm>
                <a:off x="2396385" y="4858222"/>
                <a:ext cx="1320324" cy="3713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731392"/>
                <a:r>
                  <a:rPr lang="en-US" sz="1800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Dissipation</a:t>
                </a:r>
              </a:p>
            </p:txBody>
          </p:sp>
          <p:cxnSp>
            <p:nvCxnSpPr>
              <p:cNvPr id="59" name="Straight Arrow Connector 13">
                <a:extLst>
                  <a:ext uri="{FF2B5EF4-FFF2-40B4-BE49-F238E27FC236}">
                    <a16:creationId xmlns:a16="http://schemas.microsoft.com/office/drawing/2014/main" id="{4A5E1F9A-3150-45CD-9DE8-B0DDCD9587C2}"/>
                  </a:ext>
                </a:extLst>
              </p:cNvPr>
              <p:cNvCxnSpPr>
                <a:endCxn id="58" idx="0"/>
              </p:cNvCxnSpPr>
              <p:nvPr/>
            </p:nvCxnSpPr>
            <p:spPr>
              <a:xfrm rot="10800000" flipV="1">
                <a:off x="3056548" y="4373143"/>
                <a:ext cx="1595607" cy="485078"/>
              </a:xfrm>
              <a:prstGeom prst="curvedConnector2">
                <a:avLst/>
              </a:prstGeom>
              <a:noFill/>
              <a:ln w="28575" cap="flat" cmpd="sng" algn="ctr">
                <a:solidFill>
                  <a:srgbClr val="C00000"/>
                </a:solidFill>
                <a:prstDash val="solid"/>
                <a:tailEnd type="triangle"/>
              </a:ln>
              <a:effectLst/>
            </p:spPr>
          </p:cxnSp>
          <p:graphicFrame>
            <p:nvGraphicFramePr>
              <p:cNvPr id="60" name="Object 59">
                <a:extLst>
                  <a:ext uri="{FF2B5EF4-FFF2-40B4-BE49-F238E27FC236}">
                    <a16:creationId xmlns:a16="http://schemas.microsoft.com/office/drawing/2014/main" id="{243128C4-26FA-48C0-8120-C4B9D542420A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543086" y="4978695"/>
              <a:ext cx="2026956" cy="78314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5901" name="Equation" r:id="rId3" imgW="1117440" imgH="431640" progId="Equation.DSMT4">
                      <p:embed/>
                    </p:oleObj>
                  </mc:Choice>
                  <mc:Fallback>
                    <p:oleObj name="Equation" r:id="rId3" imgW="1117440" imgH="431640" progId="Equation.DSMT4">
                      <p:embed/>
                      <p:pic>
                        <p:nvPicPr>
                          <p:cNvPr id="60" name="Object 59">
                            <a:extLst>
                              <a:ext uri="{FF2B5EF4-FFF2-40B4-BE49-F238E27FC236}">
                                <a16:creationId xmlns:a16="http://schemas.microsoft.com/office/drawing/2014/main" id="{243128C4-26FA-48C0-8120-C4B9D542420A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543086" y="4978695"/>
                            <a:ext cx="2026956" cy="783142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61" name="Object 60">
                <a:extLst>
                  <a:ext uri="{FF2B5EF4-FFF2-40B4-BE49-F238E27FC236}">
                    <a16:creationId xmlns:a16="http://schemas.microsoft.com/office/drawing/2014/main" id="{B781F676-BAE1-444C-8D50-612407320047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557752" y="3309739"/>
              <a:ext cx="2026956" cy="41460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5902" name="Equation" r:id="rId5" imgW="1117440" imgH="228600" progId="Equation.DSMT4">
                      <p:embed/>
                    </p:oleObj>
                  </mc:Choice>
                  <mc:Fallback>
                    <p:oleObj name="Equation" r:id="rId5" imgW="1117440" imgH="228600" progId="Equation.DSMT4">
                      <p:embed/>
                      <p:pic>
                        <p:nvPicPr>
                          <p:cNvPr id="61" name="Object 60">
                            <a:extLst>
                              <a:ext uri="{FF2B5EF4-FFF2-40B4-BE49-F238E27FC236}">
                                <a16:creationId xmlns:a16="http://schemas.microsoft.com/office/drawing/2014/main" id="{B781F676-BAE1-444C-8D50-612407320047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557752" y="3309739"/>
                            <a:ext cx="2026956" cy="41460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9B68E6C4-CA05-4F70-993A-82F39C883795}"/>
                  </a:ext>
                </a:extLst>
              </p:cNvPr>
              <p:cNvSpPr txBox="1"/>
              <p:nvPr/>
            </p:nvSpPr>
            <p:spPr>
              <a:xfrm>
                <a:off x="3853874" y="3801260"/>
                <a:ext cx="85585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731392"/>
                <a:r>
                  <a:rPr lang="en-US" sz="1800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Symbol" panose="05050102010706020507" pitchFamily="18" charset="2"/>
                  </a:rPr>
                  <a:t></a:t>
                </a:r>
                <a:r>
                  <a:rPr lang="en-US" sz="1800" dirty="0" err="1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Symbol" panose="05050102010706020507" pitchFamily="18" charset="2"/>
                  </a:rPr>
                  <a:t>G</a:t>
                </a:r>
                <a:r>
                  <a:rPr lang="en-US" sz="1800" baseline="-25000" dirty="0" err="1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Symbol" panose="05050102010706020507" pitchFamily="18" charset="2"/>
                  </a:rPr>
                  <a:t>Cat</a:t>
                </a:r>
                <a:endParaRPr lang="en-US" sz="1800" baseline="-25000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8525FE88-7C49-48F1-8F51-B422853C97FF}"/>
                  </a:ext>
                </a:extLst>
              </p:cNvPr>
              <p:cNvSpPr txBox="1"/>
              <p:nvPr/>
            </p:nvSpPr>
            <p:spPr>
              <a:xfrm>
                <a:off x="2961068" y="4065432"/>
                <a:ext cx="83509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731392"/>
                <a:r>
                  <a:rPr lang="en-US" sz="1800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Symbol" panose="05050102010706020507" pitchFamily="18" charset="2"/>
                  </a:rPr>
                  <a:t></a:t>
                </a:r>
                <a:r>
                  <a:rPr lang="en-US" sz="1800" dirty="0" err="1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Symbol" panose="05050102010706020507" pitchFamily="18" charset="2"/>
                  </a:rPr>
                  <a:t>G</a:t>
                </a:r>
                <a:r>
                  <a:rPr lang="en-US" sz="1800" baseline="-25000" dirty="0" err="1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Symbol" panose="05050102010706020507" pitchFamily="18" charset="2"/>
                  </a:rPr>
                  <a:t>Dis</a:t>
                </a:r>
                <a:endParaRPr lang="en-US" sz="1800" baseline="-25000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graphicFrame>
        <p:nvGraphicFramePr>
          <p:cNvPr id="99" name="Object 98">
            <a:extLst>
              <a:ext uri="{FF2B5EF4-FFF2-40B4-BE49-F238E27FC236}">
                <a16:creationId xmlns:a16="http://schemas.microsoft.com/office/drawing/2014/main" id="{64F63D28-1F86-4936-B29F-C7468C41E4C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96849010"/>
              </p:ext>
            </p:extLst>
          </p:nvPr>
        </p:nvGraphicFramePr>
        <p:xfrm>
          <a:off x="1181923" y="1646101"/>
          <a:ext cx="2541104" cy="668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903" name="Equation" r:id="rId7" imgW="965160" imgH="253800" progId="Equation.DSMT4">
                  <p:embed/>
                </p:oleObj>
              </mc:Choice>
              <mc:Fallback>
                <p:oleObj name="Equation" r:id="rId7" imgW="965160" imgH="253800" progId="Equation.DSMT4">
                  <p:embed/>
                  <p:pic>
                    <p:nvPicPr>
                      <p:cNvPr id="99" name="Object 98">
                        <a:extLst>
                          <a:ext uri="{FF2B5EF4-FFF2-40B4-BE49-F238E27FC236}">
                            <a16:creationId xmlns:a16="http://schemas.microsoft.com/office/drawing/2014/main" id="{64F63D28-1F86-4936-B29F-C7468C41E4C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181923" y="1646101"/>
                        <a:ext cx="2541104" cy="6687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0" name="Object 99">
            <a:extLst>
              <a:ext uri="{FF2B5EF4-FFF2-40B4-BE49-F238E27FC236}">
                <a16:creationId xmlns:a16="http://schemas.microsoft.com/office/drawing/2014/main" id="{288B2109-7609-4FD6-AE40-6F9687628DB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6262343"/>
              </p:ext>
            </p:extLst>
          </p:nvPr>
        </p:nvGraphicFramePr>
        <p:xfrm>
          <a:off x="4613374" y="1730611"/>
          <a:ext cx="4913313" cy="590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904" name="Equation" r:id="rId9" imgW="2006280" imgH="241200" progId="Equation.DSMT4">
                  <p:embed/>
                </p:oleObj>
              </mc:Choice>
              <mc:Fallback>
                <p:oleObj name="Equation" r:id="rId9" imgW="2006280" imgH="241200" progId="Equation.DSMT4">
                  <p:embed/>
                  <p:pic>
                    <p:nvPicPr>
                      <p:cNvPr id="100" name="Object 99">
                        <a:extLst>
                          <a:ext uri="{FF2B5EF4-FFF2-40B4-BE49-F238E27FC236}">
                            <a16:creationId xmlns:a16="http://schemas.microsoft.com/office/drawing/2014/main" id="{288B2109-7609-4FD6-AE40-6F9687628DB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613374" y="1730611"/>
                        <a:ext cx="4913313" cy="590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1" name="Object 100">
            <a:extLst>
              <a:ext uri="{FF2B5EF4-FFF2-40B4-BE49-F238E27FC236}">
                <a16:creationId xmlns:a16="http://schemas.microsoft.com/office/drawing/2014/main" id="{8692ACF3-C0BF-48F3-899A-ECC40ABA2BE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63633318"/>
              </p:ext>
            </p:extLst>
          </p:nvPr>
        </p:nvGraphicFramePr>
        <p:xfrm>
          <a:off x="10629333" y="1550278"/>
          <a:ext cx="3817486" cy="9010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905" name="Equation" r:id="rId11" imgW="2044440" imgH="482400" progId="Equation.DSMT4">
                  <p:embed/>
                </p:oleObj>
              </mc:Choice>
              <mc:Fallback>
                <p:oleObj name="Equation" r:id="rId11" imgW="2044440" imgH="482400" progId="Equation.DSMT4">
                  <p:embed/>
                  <p:pic>
                    <p:nvPicPr>
                      <p:cNvPr id="101" name="Object 100">
                        <a:extLst>
                          <a:ext uri="{FF2B5EF4-FFF2-40B4-BE49-F238E27FC236}">
                            <a16:creationId xmlns:a16="http://schemas.microsoft.com/office/drawing/2014/main" id="{8692ACF3-C0BF-48F3-899A-ECC40ABA2BE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0629333" y="1550278"/>
                        <a:ext cx="3817486" cy="90102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" name="Arrow: Right 34">
            <a:extLst>
              <a:ext uri="{FF2B5EF4-FFF2-40B4-BE49-F238E27FC236}">
                <a16:creationId xmlns:a16="http://schemas.microsoft.com/office/drawing/2014/main" id="{DF7E2AD9-B394-4B31-AB3B-6833F7BA0243}"/>
              </a:ext>
            </a:extLst>
          </p:cNvPr>
          <p:cNvSpPr/>
          <p:nvPr/>
        </p:nvSpPr>
        <p:spPr>
          <a:xfrm>
            <a:off x="3843666" y="1738141"/>
            <a:ext cx="649069" cy="484632"/>
          </a:xfrm>
          <a:prstGeom prst="rightArrow">
            <a:avLst/>
          </a:prstGeom>
          <a:solidFill>
            <a:schemeClr val="bg1">
              <a:lumMod val="75000"/>
            </a:schemeClr>
          </a:solidFill>
          <a:ln w="254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EF97CC74-D811-4F55-84E6-C4BC73B9CB50}"/>
              </a:ext>
            </a:extLst>
          </p:cNvPr>
          <p:cNvSpPr/>
          <p:nvPr/>
        </p:nvSpPr>
        <p:spPr>
          <a:xfrm>
            <a:off x="9708970" y="1764391"/>
            <a:ext cx="628352" cy="484632"/>
          </a:xfrm>
          <a:prstGeom prst="rightArrow">
            <a:avLst/>
          </a:prstGeom>
          <a:solidFill>
            <a:schemeClr val="bg1">
              <a:lumMod val="75000"/>
            </a:schemeClr>
          </a:solidFill>
          <a:ln w="254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EB004E0-0F75-4EBA-9B87-886610D3EC4B}"/>
              </a:ext>
            </a:extLst>
          </p:cNvPr>
          <p:cNvGrpSpPr/>
          <p:nvPr/>
        </p:nvGrpSpPr>
        <p:grpSpPr>
          <a:xfrm>
            <a:off x="7813362" y="3889507"/>
            <a:ext cx="4722107" cy="3714721"/>
            <a:chOff x="6920345" y="1638300"/>
            <a:chExt cx="6755236" cy="5314115"/>
          </a:xfrm>
        </p:grpSpPr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04875120-E5D3-4A6E-B998-63FD7C74D1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920345" y="1638300"/>
              <a:ext cx="6755235" cy="4952999"/>
            </a:xfrm>
            <a:prstGeom prst="rect">
              <a:avLst/>
            </a:prstGeom>
          </p:spPr>
        </p:pic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61981EBB-8E39-4478-ABF3-F774E20AC0EF}"/>
                </a:ext>
              </a:extLst>
            </p:cNvPr>
            <p:cNvSpPr/>
            <p:nvPr/>
          </p:nvSpPr>
          <p:spPr>
            <a:xfrm>
              <a:off x="9517387" y="6512123"/>
              <a:ext cx="4158194" cy="44029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dirty="0" err="1">
                  <a:solidFill>
                    <a:schemeClr val="tx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Quemener</a:t>
              </a:r>
              <a:r>
                <a:rPr lang="en-US" sz="1400" dirty="0">
                  <a:solidFill>
                    <a:schemeClr val="tx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and </a:t>
              </a:r>
              <a:r>
                <a:rPr lang="en-US" sz="1400" dirty="0" err="1">
                  <a:solidFill>
                    <a:schemeClr val="tx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Bouchez</a:t>
              </a:r>
              <a:r>
                <a:rPr lang="en-US" sz="1400" dirty="0">
                  <a:solidFill>
                    <a:schemeClr val="tx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(2014)</a:t>
              </a:r>
              <a:endParaRPr lang="en-US" sz="14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605DE648-495F-440D-95E4-B8E334883BB5}"/>
              </a:ext>
            </a:extLst>
          </p:cNvPr>
          <p:cNvSpPr txBox="1"/>
          <p:nvPr/>
        </p:nvSpPr>
        <p:spPr>
          <a:xfrm>
            <a:off x="8750325" y="3215173"/>
            <a:ext cx="26553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731392"/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Transition theory for microbial division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901584B1-0272-4C9F-A779-DCC05B2AC3A9}"/>
              </a:ext>
            </a:extLst>
          </p:cNvPr>
          <p:cNvCxnSpPr/>
          <p:nvPr/>
        </p:nvCxnSpPr>
        <p:spPr>
          <a:xfrm flipV="1">
            <a:off x="4060675" y="2249023"/>
            <a:ext cx="0" cy="96615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DE971911-5387-4E9A-80C2-35F335663EAB}"/>
              </a:ext>
            </a:extLst>
          </p:cNvPr>
          <p:cNvCxnSpPr/>
          <p:nvPr/>
        </p:nvCxnSpPr>
        <p:spPr>
          <a:xfrm flipV="1">
            <a:off x="9931123" y="2222773"/>
            <a:ext cx="0" cy="96615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7046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90DED19-B53C-4890-8453-4DC1914521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479" y="274701"/>
            <a:ext cx="6277721" cy="30090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B9AEFF9-33D5-4E45-8350-4C121BCD58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0956" y="201420"/>
            <a:ext cx="6961908" cy="26679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290D95E-1910-4169-A5FE-3EA90E6E24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2673" y="3624621"/>
            <a:ext cx="8569237" cy="2206751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E5A4E8D9-6F2F-4AB5-9043-B919EE30DFC1}"/>
              </a:ext>
            </a:extLst>
          </p:cNvPr>
          <p:cNvGrpSpPr/>
          <p:nvPr/>
        </p:nvGrpSpPr>
        <p:grpSpPr>
          <a:xfrm>
            <a:off x="4584277" y="6387559"/>
            <a:ext cx="9697531" cy="1567340"/>
            <a:chOff x="2645664" y="6406228"/>
            <a:chExt cx="9697531" cy="156734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8591029-6882-4883-BE86-B74CF09B595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45664" y="6406228"/>
              <a:ext cx="2321457" cy="677348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9513C63-EA44-4C3D-B190-9DE36E610F7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137785" y="6406228"/>
              <a:ext cx="7205410" cy="15673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57988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025A0ED6-A112-4013-9A28-F9DC3BBF81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8933674"/>
              </p:ext>
            </p:extLst>
          </p:nvPr>
        </p:nvGraphicFramePr>
        <p:xfrm>
          <a:off x="1548519" y="5494728"/>
          <a:ext cx="4931390" cy="1548580"/>
        </p:xfrm>
        <a:graphic>
          <a:graphicData uri="http://schemas.openxmlformats.org/drawingml/2006/table">
            <a:tbl>
              <a:tblPr firstRow="1" bandRow="1">
                <a:tableStyleId>{68D230F3-CF80-4859-8CE7-A43EE81993B5}</a:tableStyleId>
              </a:tblPr>
              <a:tblGrid>
                <a:gridCol w="1659852">
                  <a:extLst>
                    <a:ext uri="{9D8B030D-6E8A-4147-A177-3AD203B41FA5}">
                      <a16:colId xmlns:a16="http://schemas.microsoft.com/office/drawing/2014/main" val="2886921841"/>
                    </a:ext>
                  </a:extLst>
                </a:gridCol>
                <a:gridCol w="1213765">
                  <a:extLst>
                    <a:ext uri="{9D8B030D-6E8A-4147-A177-3AD203B41FA5}">
                      <a16:colId xmlns:a16="http://schemas.microsoft.com/office/drawing/2014/main" val="691198588"/>
                    </a:ext>
                  </a:extLst>
                </a:gridCol>
                <a:gridCol w="342564">
                  <a:extLst>
                    <a:ext uri="{9D8B030D-6E8A-4147-A177-3AD203B41FA5}">
                      <a16:colId xmlns:a16="http://schemas.microsoft.com/office/drawing/2014/main" val="3532750669"/>
                    </a:ext>
                  </a:extLst>
                </a:gridCol>
                <a:gridCol w="360738">
                  <a:extLst>
                    <a:ext uri="{9D8B030D-6E8A-4147-A177-3AD203B41FA5}">
                      <a16:colId xmlns:a16="http://schemas.microsoft.com/office/drawing/2014/main" val="1699331406"/>
                    </a:ext>
                  </a:extLst>
                </a:gridCol>
                <a:gridCol w="279062">
                  <a:extLst>
                    <a:ext uri="{9D8B030D-6E8A-4147-A177-3AD203B41FA5}">
                      <a16:colId xmlns:a16="http://schemas.microsoft.com/office/drawing/2014/main" val="3118341843"/>
                    </a:ext>
                  </a:extLst>
                </a:gridCol>
                <a:gridCol w="265449">
                  <a:extLst>
                    <a:ext uri="{9D8B030D-6E8A-4147-A177-3AD203B41FA5}">
                      <a16:colId xmlns:a16="http://schemas.microsoft.com/office/drawing/2014/main" val="3598186930"/>
                    </a:ext>
                  </a:extLst>
                </a:gridCol>
                <a:gridCol w="251836">
                  <a:extLst>
                    <a:ext uri="{9D8B030D-6E8A-4147-A177-3AD203B41FA5}">
                      <a16:colId xmlns:a16="http://schemas.microsoft.com/office/drawing/2014/main" val="4090467931"/>
                    </a:ext>
                  </a:extLst>
                </a:gridCol>
                <a:gridCol w="251836">
                  <a:extLst>
                    <a:ext uri="{9D8B030D-6E8A-4147-A177-3AD203B41FA5}">
                      <a16:colId xmlns:a16="http://schemas.microsoft.com/office/drawing/2014/main" val="4005156188"/>
                    </a:ext>
                  </a:extLst>
                </a:gridCol>
                <a:gridCol w="306288">
                  <a:extLst>
                    <a:ext uri="{9D8B030D-6E8A-4147-A177-3AD203B41FA5}">
                      <a16:colId xmlns:a16="http://schemas.microsoft.com/office/drawing/2014/main" val="670325168"/>
                    </a:ext>
                  </a:extLst>
                </a:gridCol>
              </a:tblGrid>
              <a:tr h="387145">
                <a:tc>
                  <a:txBody>
                    <a:bodyPr/>
                    <a:lstStyle>
                      <a:lvl1pPr marL="0" algn="l" defTabSz="1097280" rtl="0" eaLnBrk="1" latinLnBrk="0" hangingPunct="1">
                        <a:defRPr sz="216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548640" algn="l" defTabSz="1097280" rtl="0" eaLnBrk="1" latinLnBrk="0" hangingPunct="1">
                        <a:defRPr sz="216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1097280" algn="l" defTabSz="1097280" rtl="0" eaLnBrk="1" latinLnBrk="0" hangingPunct="1">
                        <a:defRPr sz="216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645920" algn="l" defTabSz="1097280" rtl="0" eaLnBrk="1" latinLnBrk="0" hangingPunct="1">
                        <a:defRPr sz="216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2194560" algn="l" defTabSz="1097280" rtl="0" eaLnBrk="1" latinLnBrk="0" hangingPunct="1">
                        <a:defRPr sz="216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743200" algn="l" defTabSz="1097280" rtl="0" eaLnBrk="1" latinLnBrk="0" hangingPunct="1">
                        <a:defRPr sz="216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3291840" algn="l" defTabSz="1097280" rtl="0" eaLnBrk="1" latinLnBrk="0" hangingPunct="1">
                        <a:defRPr sz="216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840480" algn="l" defTabSz="1097280" rtl="0" eaLnBrk="1" latinLnBrk="0" hangingPunct="1">
                        <a:defRPr sz="216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4389120" algn="l" defTabSz="1097280" rtl="0" eaLnBrk="1" latinLnBrk="0" hangingPunct="1">
                        <a:defRPr sz="216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+mn-lt"/>
                          <a:cs typeface="Arial" panose="020B0604020202020204" pitchFamily="34" charset="0"/>
                        </a:rPr>
                        <a:t>OC</a:t>
                      </a:r>
                      <a:endParaRPr lang="en-US" sz="1800" dirty="0">
                        <a:effectLst/>
                        <a:latin typeface="+mn-lt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80626" marR="80626" marT="0" marB="0" anchor="ctr"/>
                </a:tc>
                <a:tc>
                  <a:txBody>
                    <a:bodyPr/>
                    <a:lstStyle>
                      <a:lvl1pPr marL="0" algn="l" defTabSz="1097280" rtl="0" eaLnBrk="1" latinLnBrk="0" hangingPunct="1">
                        <a:defRPr sz="216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548640" algn="l" defTabSz="1097280" rtl="0" eaLnBrk="1" latinLnBrk="0" hangingPunct="1">
                        <a:defRPr sz="216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1097280" algn="l" defTabSz="1097280" rtl="0" eaLnBrk="1" latinLnBrk="0" hangingPunct="1">
                        <a:defRPr sz="216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645920" algn="l" defTabSz="1097280" rtl="0" eaLnBrk="1" latinLnBrk="0" hangingPunct="1">
                        <a:defRPr sz="216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2194560" algn="l" defTabSz="1097280" rtl="0" eaLnBrk="1" latinLnBrk="0" hangingPunct="1">
                        <a:defRPr sz="216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743200" algn="l" defTabSz="1097280" rtl="0" eaLnBrk="1" latinLnBrk="0" hangingPunct="1">
                        <a:defRPr sz="216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3291840" algn="l" defTabSz="1097280" rtl="0" eaLnBrk="1" latinLnBrk="0" hangingPunct="1">
                        <a:defRPr sz="216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840480" algn="l" defTabSz="1097280" rtl="0" eaLnBrk="1" latinLnBrk="0" hangingPunct="1">
                        <a:defRPr sz="216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4389120" algn="l" defTabSz="1097280" rtl="0" eaLnBrk="1" latinLnBrk="0" hangingPunct="1">
                        <a:defRPr sz="216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+mn-lt"/>
                          <a:cs typeface="Arial" panose="020B0604020202020204" pitchFamily="34" charset="0"/>
                        </a:rPr>
                        <a:t>Formula</a:t>
                      </a:r>
                      <a:endParaRPr lang="en-US" sz="1800" dirty="0">
                        <a:effectLst/>
                        <a:latin typeface="+mn-lt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80626" marR="80626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</a:t>
                      </a:r>
                    </a:p>
                  </a:txBody>
                  <a:tcPr marL="9525" marR="9525" marT="9525" marB="0" anchor="ctr" anchorCtr="1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H</a:t>
                      </a:r>
                    </a:p>
                  </a:txBody>
                  <a:tcPr marL="9525" marR="9525" marT="9525" marB="0" anchor="ctr" anchorCtr="1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</a:t>
                      </a:r>
                    </a:p>
                  </a:txBody>
                  <a:tcPr marL="9525" marR="9525" marT="9525" marB="0" anchor="ctr" anchorCtr="1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</a:t>
                      </a:r>
                    </a:p>
                  </a:txBody>
                  <a:tcPr marL="9525" marR="9525" marT="9525" marB="0" anchor="ctr" anchorCtr="1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</a:t>
                      </a:r>
                    </a:p>
                  </a:txBody>
                  <a:tcPr marL="9525" marR="9525" marT="9525" marB="0" anchor="ctr" anchorCtr="1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</a:t>
                      </a:r>
                    </a:p>
                  </a:txBody>
                  <a:tcPr marL="9525" marR="9525" marT="9525" marB="0" anchor="ctr" anchorCtr="1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Z</a:t>
                      </a:r>
                    </a:p>
                  </a:txBody>
                  <a:tcPr marL="9525" marR="9525" marT="9525" marB="0" anchor="ctr" anchorCtr="1"/>
                </a:tc>
                <a:extLst>
                  <a:ext uri="{0D108BD9-81ED-4DB2-BD59-A6C34878D82A}">
                    <a16:rowId xmlns:a16="http://schemas.microsoft.com/office/drawing/2014/main" val="2201837305"/>
                  </a:ext>
                </a:extLst>
              </a:tr>
              <a:tr h="387145">
                <a:tc>
                  <a:txBody>
                    <a:bodyPr/>
                    <a:lstStyle>
                      <a:lvl1pPr marL="0" algn="l" defTabSz="1097280" rtl="0" eaLnBrk="1" latinLnBrk="0" hangingPunct="1">
                        <a:defRPr sz="216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548640" algn="l" defTabSz="1097280" rtl="0" eaLnBrk="1" latinLnBrk="0" hangingPunct="1">
                        <a:defRPr sz="216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1097280" algn="l" defTabSz="1097280" rtl="0" eaLnBrk="1" latinLnBrk="0" hangingPunct="1">
                        <a:defRPr sz="216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645920" algn="l" defTabSz="1097280" rtl="0" eaLnBrk="1" latinLnBrk="0" hangingPunct="1">
                        <a:defRPr sz="216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2194560" algn="l" defTabSz="1097280" rtl="0" eaLnBrk="1" latinLnBrk="0" hangingPunct="1">
                        <a:defRPr sz="216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743200" algn="l" defTabSz="1097280" rtl="0" eaLnBrk="1" latinLnBrk="0" hangingPunct="1">
                        <a:defRPr sz="216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3291840" algn="l" defTabSz="1097280" rtl="0" eaLnBrk="1" latinLnBrk="0" hangingPunct="1">
                        <a:defRPr sz="216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840480" algn="l" defTabSz="1097280" rtl="0" eaLnBrk="1" latinLnBrk="0" hangingPunct="1">
                        <a:defRPr sz="216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4389120" algn="l" defTabSz="1097280" rtl="0" eaLnBrk="1" latinLnBrk="0" hangingPunct="1">
                        <a:defRPr sz="216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+mn-lt"/>
                          <a:cs typeface="Arial" panose="020B0604020202020204" pitchFamily="34" charset="0"/>
                        </a:rPr>
                        <a:t>Glucose</a:t>
                      </a:r>
                      <a:endParaRPr lang="en-US" sz="1800" dirty="0">
                        <a:effectLst/>
                        <a:latin typeface="+mn-lt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80626" marR="80626" marT="0" marB="0" anchor="ctr"/>
                </a:tc>
                <a:tc>
                  <a:txBody>
                    <a:bodyPr/>
                    <a:lstStyle>
                      <a:lvl1pPr marL="0" algn="l" defTabSz="1097280" rtl="0" eaLnBrk="1" latinLnBrk="0" hangingPunct="1">
                        <a:defRPr sz="216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548640" algn="l" defTabSz="1097280" rtl="0" eaLnBrk="1" latinLnBrk="0" hangingPunct="1">
                        <a:defRPr sz="216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1097280" algn="l" defTabSz="1097280" rtl="0" eaLnBrk="1" latinLnBrk="0" hangingPunct="1">
                        <a:defRPr sz="216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645920" algn="l" defTabSz="1097280" rtl="0" eaLnBrk="1" latinLnBrk="0" hangingPunct="1">
                        <a:defRPr sz="216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2194560" algn="l" defTabSz="1097280" rtl="0" eaLnBrk="1" latinLnBrk="0" hangingPunct="1">
                        <a:defRPr sz="216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743200" algn="l" defTabSz="1097280" rtl="0" eaLnBrk="1" latinLnBrk="0" hangingPunct="1">
                        <a:defRPr sz="216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3291840" algn="l" defTabSz="1097280" rtl="0" eaLnBrk="1" latinLnBrk="0" hangingPunct="1">
                        <a:defRPr sz="216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840480" algn="l" defTabSz="1097280" rtl="0" eaLnBrk="1" latinLnBrk="0" hangingPunct="1">
                        <a:defRPr sz="216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4389120" algn="l" defTabSz="1097280" rtl="0" eaLnBrk="1" latinLnBrk="0" hangingPunct="1">
                        <a:defRPr sz="216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+mn-lt"/>
                          <a:cs typeface="Arial" panose="020B0604020202020204" pitchFamily="34" charset="0"/>
                        </a:rPr>
                        <a:t>C</a:t>
                      </a:r>
                      <a:r>
                        <a:rPr lang="en-US" sz="1800" baseline="-25000" dirty="0">
                          <a:effectLst/>
                          <a:latin typeface="+mn-lt"/>
                          <a:cs typeface="Arial" panose="020B0604020202020204" pitchFamily="34" charset="0"/>
                        </a:rPr>
                        <a:t>6</a:t>
                      </a:r>
                      <a:r>
                        <a:rPr lang="en-US" sz="1800" dirty="0">
                          <a:effectLst/>
                          <a:latin typeface="+mn-lt"/>
                          <a:cs typeface="Arial" panose="020B0604020202020204" pitchFamily="34" charset="0"/>
                        </a:rPr>
                        <a:t>H</a:t>
                      </a:r>
                      <a:r>
                        <a:rPr lang="en-US" sz="1800" baseline="-25000" dirty="0">
                          <a:effectLst/>
                          <a:latin typeface="+mn-lt"/>
                          <a:cs typeface="Arial" panose="020B0604020202020204" pitchFamily="34" charset="0"/>
                        </a:rPr>
                        <a:t>12</a:t>
                      </a:r>
                      <a:r>
                        <a:rPr lang="en-US" sz="1800" dirty="0">
                          <a:effectLst/>
                          <a:latin typeface="+mn-lt"/>
                          <a:cs typeface="Arial" panose="020B0604020202020204" pitchFamily="34" charset="0"/>
                        </a:rPr>
                        <a:t>O</a:t>
                      </a:r>
                      <a:r>
                        <a:rPr lang="en-US" sz="1800" baseline="-25000" dirty="0">
                          <a:effectLst/>
                          <a:latin typeface="+mn-lt"/>
                          <a:cs typeface="Arial" panose="020B0604020202020204" pitchFamily="34" charset="0"/>
                        </a:rPr>
                        <a:t>6</a:t>
                      </a:r>
                      <a:endParaRPr lang="en-US" sz="1800" baseline="-25000" dirty="0">
                        <a:effectLst/>
                        <a:latin typeface="+mn-lt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80626" marR="80626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</a:t>
                      </a:r>
                    </a:p>
                  </a:txBody>
                  <a:tcPr marL="9525" marR="9525" marT="9525" marB="0" anchor="ctr" anchorCtr="1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12</a:t>
                      </a:r>
                    </a:p>
                  </a:txBody>
                  <a:tcPr marL="9525" marR="9525" marT="9525" marB="0" anchor="ctr" anchorCtr="1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</a:t>
                      </a:r>
                    </a:p>
                  </a:txBody>
                  <a:tcPr marL="9525" marR="9525" marT="9525" marB="0" anchor="ctr" anchorCtr="1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9525" marR="9525" marT="9525" marB="0" anchor="ctr" anchorCtr="1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9525" marR="9525" marT="9525" marB="0" anchor="ctr" anchorCtr="1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9525" marR="9525" marT="9525" marB="0" anchor="ctr" anchorCtr="1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9525" marR="9525" marT="9525" marB="0" anchor="ctr" anchorCtr="1"/>
                </a:tc>
                <a:extLst>
                  <a:ext uri="{0D108BD9-81ED-4DB2-BD59-A6C34878D82A}">
                    <a16:rowId xmlns:a16="http://schemas.microsoft.com/office/drawing/2014/main" val="3623805545"/>
                  </a:ext>
                </a:extLst>
              </a:tr>
              <a:tr h="387145">
                <a:tc>
                  <a:txBody>
                    <a:bodyPr/>
                    <a:lstStyle>
                      <a:lvl1pPr marL="0" algn="l" defTabSz="1097280" rtl="0" eaLnBrk="1" latinLnBrk="0" hangingPunct="1">
                        <a:defRPr sz="216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548640" algn="l" defTabSz="1097280" rtl="0" eaLnBrk="1" latinLnBrk="0" hangingPunct="1">
                        <a:defRPr sz="216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1097280" algn="l" defTabSz="1097280" rtl="0" eaLnBrk="1" latinLnBrk="0" hangingPunct="1">
                        <a:defRPr sz="216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645920" algn="l" defTabSz="1097280" rtl="0" eaLnBrk="1" latinLnBrk="0" hangingPunct="1">
                        <a:defRPr sz="216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2194560" algn="l" defTabSz="1097280" rtl="0" eaLnBrk="1" latinLnBrk="0" hangingPunct="1">
                        <a:defRPr sz="216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743200" algn="l" defTabSz="1097280" rtl="0" eaLnBrk="1" latinLnBrk="0" hangingPunct="1">
                        <a:defRPr sz="216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3291840" algn="l" defTabSz="1097280" rtl="0" eaLnBrk="1" latinLnBrk="0" hangingPunct="1">
                        <a:defRPr sz="216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840480" algn="l" defTabSz="1097280" rtl="0" eaLnBrk="1" latinLnBrk="0" hangingPunct="1">
                        <a:defRPr sz="216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4389120" algn="l" defTabSz="1097280" rtl="0" eaLnBrk="1" latinLnBrk="0" hangingPunct="1">
                        <a:defRPr sz="216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+mn-lt"/>
                          <a:cs typeface="Arial" panose="020B0604020202020204" pitchFamily="34" charset="0"/>
                        </a:rPr>
                        <a:t>Acetate</a:t>
                      </a:r>
                      <a:endParaRPr lang="en-US" sz="1800" dirty="0">
                        <a:effectLst/>
                        <a:latin typeface="+mn-lt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80626" marR="80626" marT="0" marB="0" anchor="ctr"/>
                </a:tc>
                <a:tc>
                  <a:txBody>
                    <a:bodyPr/>
                    <a:lstStyle>
                      <a:lvl1pPr marL="0" algn="l" defTabSz="1097280" rtl="0" eaLnBrk="1" latinLnBrk="0" hangingPunct="1">
                        <a:defRPr sz="216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548640" algn="l" defTabSz="1097280" rtl="0" eaLnBrk="1" latinLnBrk="0" hangingPunct="1">
                        <a:defRPr sz="216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1097280" algn="l" defTabSz="1097280" rtl="0" eaLnBrk="1" latinLnBrk="0" hangingPunct="1">
                        <a:defRPr sz="216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645920" algn="l" defTabSz="1097280" rtl="0" eaLnBrk="1" latinLnBrk="0" hangingPunct="1">
                        <a:defRPr sz="216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2194560" algn="l" defTabSz="1097280" rtl="0" eaLnBrk="1" latinLnBrk="0" hangingPunct="1">
                        <a:defRPr sz="216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743200" algn="l" defTabSz="1097280" rtl="0" eaLnBrk="1" latinLnBrk="0" hangingPunct="1">
                        <a:defRPr sz="216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3291840" algn="l" defTabSz="1097280" rtl="0" eaLnBrk="1" latinLnBrk="0" hangingPunct="1">
                        <a:defRPr sz="216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840480" algn="l" defTabSz="1097280" rtl="0" eaLnBrk="1" latinLnBrk="0" hangingPunct="1">
                        <a:defRPr sz="216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4389120" algn="l" defTabSz="1097280" rtl="0" eaLnBrk="1" latinLnBrk="0" hangingPunct="1">
                        <a:defRPr sz="216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+mn-lt"/>
                          <a:cs typeface="Arial" panose="020B0604020202020204" pitchFamily="34" charset="0"/>
                        </a:rPr>
                        <a:t>C</a:t>
                      </a:r>
                      <a:r>
                        <a:rPr lang="en-US" sz="1800" baseline="-25000" dirty="0">
                          <a:effectLst/>
                          <a:latin typeface="+mn-lt"/>
                          <a:cs typeface="Arial" panose="020B0604020202020204" pitchFamily="34" charset="0"/>
                        </a:rPr>
                        <a:t>2</a:t>
                      </a:r>
                      <a:r>
                        <a:rPr lang="en-US" sz="1800" dirty="0">
                          <a:effectLst/>
                          <a:latin typeface="+mn-lt"/>
                          <a:cs typeface="Arial" panose="020B0604020202020204" pitchFamily="34" charset="0"/>
                        </a:rPr>
                        <a:t>H</a:t>
                      </a:r>
                      <a:r>
                        <a:rPr lang="en-US" sz="1800" baseline="-25000" dirty="0">
                          <a:effectLst/>
                          <a:latin typeface="+mn-lt"/>
                          <a:cs typeface="Arial" panose="020B0604020202020204" pitchFamily="34" charset="0"/>
                        </a:rPr>
                        <a:t>3</a:t>
                      </a:r>
                      <a:r>
                        <a:rPr lang="en-US" sz="1800" dirty="0">
                          <a:effectLst/>
                          <a:latin typeface="+mn-lt"/>
                          <a:cs typeface="Arial" panose="020B0604020202020204" pitchFamily="34" charset="0"/>
                        </a:rPr>
                        <a:t>O</a:t>
                      </a:r>
                      <a:r>
                        <a:rPr lang="en-US" sz="1800" baseline="-25000" dirty="0">
                          <a:effectLst/>
                          <a:latin typeface="+mn-lt"/>
                          <a:cs typeface="Arial" panose="020B0604020202020204" pitchFamily="34" charset="0"/>
                        </a:rPr>
                        <a:t>2</a:t>
                      </a:r>
                      <a:r>
                        <a:rPr lang="en-US" sz="1800" baseline="30000" dirty="0">
                          <a:effectLst/>
                          <a:latin typeface="+mn-lt"/>
                          <a:cs typeface="Arial" panose="020B0604020202020204" pitchFamily="34" charset="0"/>
                        </a:rPr>
                        <a:t>-</a:t>
                      </a:r>
                      <a:endParaRPr lang="en-US" sz="1800" baseline="30000" dirty="0">
                        <a:effectLst/>
                        <a:latin typeface="+mn-lt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80626" marR="80626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</a:t>
                      </a:r>
                    </a:p>
                  </a:txBody>
                  <a:tcPr marL="9525" marR="9525" marT="9525" marB="0" anchor="ctr" anchorCtr="1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</a:t>
                      </a:r>
                    </a:p>
                  </a:txBody>
                  <a:tcPr marL="9525" marR="9525" marT="9525" marB="0" anchor="ctr" anchorCtr="1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</a:t>
                      </a:r>
                    </a:p>
                  </a:txBody>
                  <a:tcPr marL="9525" marR="9525" marT="9525" marB="0" anchor="ctr" anchorCtr="1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9525" marR="9525" marT="9525" marB="0" anchor="ctr" anchorCtr="1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9525" marR="9525" marT="9525" marB="0" anchor="ctr" anchorCtr="1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9525" marR="9525" marT="9525" marB="0" anchor="ctr" anchorCtr="1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-1</a:t>
                      </a:r>
                    </a:p>
                  </a:txBody>
                  <a:tcPr marL="9525" marR="9525" marT="9525" marB="0" anchor="ctr" anchorCtr="1"/>
                </a:tc>
                <a:extLst>
                  <a:ext uri="{0D108BD9-81ED-4DB2-BD59-A6C34878D82A}">
                    <a16:rowId xmlns:a16="http://schemas.microsoft.com/office/drawing/2014/main" val="282680597"/>
                  </a:ext>
                </a:extLst>
              </a:tr>
              <a:tr h="387145">
                <a:tc>
                  <a:txBody>
                    <a:bodyPr/>
                    <a:lstStyle>
                      <a:lvl1pPr marL="0" algn="l" defTabSz="1097280" rtl="0" eaLnBrk="1" latinLnBrk="0" hangingPunct="1">
                        <a:defRPr sz="216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548640" algn="l" defTabSz="1097280" rtl="0" eaLnBrk="1" latinLnBrk="0" hangingPunct="1">
                        <a:defRPr sz="216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1097280" algn="l" defTabSz="1097280" rtl="0" eaLnBrk="1" latinLnBrk="0" hangingPunct="1">
                        <a:defRPr sz="216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645920" algn="l" defTabSz="1097280" rtl="0" eaLnBrk="1" latinLnBrk="0" hangingPunct="1">
                        <a:defRPr sz="216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2194560" algn="l" defTabSz="1097280" rtl="0" eaLnBrk="1" latinLnBrk="0" hangingPunct="1">
                        <a:defRPr sz="216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743200" algn="l" defTabSz="1097280" rtl="0" eaLnBrk="1" latinLnBrk="0" hangingPunct="1">
                        <a:defRPr sz="216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3291840" algn="l" defTabSz="1097280" rtl="0" eaLnBrk="1" latinLnBrk="0" hangingPunct="1">
                        <a:defRPr sz="216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840480" algn="l" defTabSz="1097280" rtl="0" eaLnBrk="1" latinLnBrk="0" hangingPunct="1">
                        <a:defRPr sz="216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4389120" algn="l" defTabSz="1097280" rtl="0" eaLnBrk="1" latinLnBrk="0" hangingPunct="1">
                        <a:defRPr sz="216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+mn-lt"/>
                          <a:cs typeface="Arial" panose="020B0604020202020204" pitchFamily="34" charset="0"/>
                        </a:rPr>
                        <a:t>Glucosamine</a:t>
                      </a:r>
                      <a:endParaRPr lang="en-US" sz="1800" dirty="0">
                        <a:effectLst/>
                        <a:latin typeface="+mn-lt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80626" marR="80626" marT="0" marB="0" anchor="ctr"/>
                </a:tc>
                <a:tc>
                  <a:txBody>
                    <a:bodyPr/>
                    <a:lstStyle>
                      <a:lvl1pPr marL="0" algn="l" defTabSz="1097280" rtl="0" eaLnBrk="1" latinLnBrk="0" hangingPunct="1">
                        <a:defRPr sz="216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548640" algn="l" defTabSz="1097280" rtl="0" eaLnBrk="1" latinLnBrk="0" hangingPunct="1">
                        <a:defRPr sz="216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1097280" algn="l" defTabSz="1097280" rtl="0" eaLnBrk="1" latinLnBrk="0" hangingPunct="1">
                        <a:defRPr sz="216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645920" algn="l" defTabSz="1097280" rtl="0" eaLnBrk="1" latinLnBrk="0" hangingPunct="1">
                        <a:defRPr sz="216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2194560" algn="l" defTabSz="1097280" rtl="0" eaLnBrk="1" latinLnBrk="0" hangingPunct="1">
                        <a:defRPr sz="216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743200" algn="l" defTabSz="1097280" rtl="0" eaLnBrk="1" latinLnBrk="0" hangingPunct="1">
                        <a:defRPr sz="216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3291840" algn="l" defTabSz="1097280" rtl="0" eaLnBrk="1" latinLnBrk="0" hangingPunct="1">
                        <a:defRPr sz="216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840480" algn="l" defTabSz="1097280" rtl="0" eaLnBrk="1" latinLnBrk="0" hangingPunct="1">
                        <a:defRPr sz="216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4389120" algn="l" defTabSz="1097280" rtl="0" eaLnBrk="1" latinLnBrk="0" hangingPunct="1">
                        <a:defRPr sz="216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+mn-lt"/>
                          <a:cs typeface="Arial" panose="020B0604020202020204" pitchFamily="34" charset="0"/>
                        </a:rPr>
                        <a:t>C</a:t>
                      </a:r>
                      <a:r>
                        <a:rPr lang="en-US" sz="1800" baseline="-25000" dirty="0">
                          <a:effectLst/>
                          <a:latin typeface="+mn-lt"/>
                          <a:cs typeface="Arial" panose="020B0604020202020204" pitchFamily="34" charset="0"/>
                        </a:rPr>
                        <a:t>6</a:t>
                      </a:r>
                      <a:r>
                        <a:rPr lang="en-US" sz="1800" dirty="0">
                          <a:effectLst/>
                          <a:latin typeface="+mn-lt"/>
                          <a:cs typeface="Arial" panose="020B0604020202020204" pitchFamily="34" charset="0"/>
                        </a:rPr>
                        <a:t>H</a:t>
                      </a:r>
                      <a:r>
                        <a:rPr lang="en-US" sz="1800" baseline="-25000" dirty="0">
                          <a:effectLst/>
                          <a:latin typeface="+mn-lt"/>
                          <a:cs typeface="Arial" panose="020B0604020202020204" pitchFamily="34" charset="0"/>
                        </a:rPr>
                        <a:t>13</a:t>
                      </a:r>
                      <a:r>
                        <a:rPr lang="en-US" sz="1800" dirty="0">
                          <a:effectLst/>
                          <a:latin typeface="+mn-lt"/>
                          <a:cs typeface="Arial" panose="020B0604020202020204" pitchFamily="34" charset="0"/>
                        </a:rPr>
                        <a:t>NO</a:t>
                      </a:r>
                      <a:r>
                        <a:rPr lang="en-US" sz="1800" baseline="-25000" dirty="0">
                          <a:effectLst/>
                          <a:latin typeface="+mn-lt"/>
                          <a:cs typeface="Arial" panose="020B0604020202020204" pitchFamily="34" charset="0"/>
                        </a:rPr>
                        <a:t>5</a:t>
                      </a:r>
                      <a:endParaRPr lang="en-US" sz="1800" baseline="-25000" dirty="0">
                        <a:effectLst/>
                        <a:latin typeface="+mn-lt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80626" marR="80626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</a:t>
                      </a:r>
                    </a:p>
                  </a:txBody>
                  <a:tcPr marL="9525" marR="9525" marT="9525" marB="0" anchor="ctr" anchorCtr="1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13</a:t>
                      </a:r>
                    </a:p>
                  </a:txBody>
                  <a:tcPr marL="9525" marR="9525" marT="9525" marB="0" anchor="ctr" anchorCtr="1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</a:t>
                      </a:r>
                    </a:p>
                  </a:txBody>
                  <a:tcPr marL="9525" marR="9525" marT="9525" marB="0" anchor="ctr" anchorCtr="1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9525" marR="9525" marT="9525" marB="0" anchor="ctr" anchorCtr="1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9525" marR="9525" marT="9525" marB="0" anchor="ctr" anchorCtr="1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9525" marR="9525" marT="9525" marB="0" anchor="ctr" anchorCtr="1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9525" marR="9525" marT="9525" marB="0" anchor="ctr" anchorCtr="1"/>
                </a:tc>
                <a:extLst>
                  <a:ext uri="{0D108BD9-81ED-4DB2-BD59-A6C34878D82A}">
                    <a16:rowId xmlns:a16="http://schemas.microsoft.com/office/drawing/2014/main" val="509890579"/>
                  </a:ext>
                </a:extLst>
              </a:tr>
            </a:tbl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158E44A5-45B4-4D30-A6ED-585A3046F87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46264134"/>
              </p:ext>
            </p:extLst>
          </p:nvPr>
        </p:nvGraphicFramePr>
        <p:xfrm>
          <a:off x="3483350" y="1748658"/>
          <a:ext cx="3302110" cy="6573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029" name="Equation" r:id="rId3" imgW="1269720" imgH="253800" progId="Equation.DSMT4">
                  <p:embed/>
                </p:oleObj>
              </mc:Choice>
              <mc:Fallback>
                <p:oleObj name="Equation" r:id="rId3" imgW="126972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483350" y="1748658"/>
                        <a:ext cx="3302110" cy="65736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Title 6">
                <a:extLst>
                  <a:ext uri="{FF2B5EF4-FFF2-40B4-BE49-F238E27FC236}">
                    <a16:creationId xmlns:a16="http://schemas.microsoft.com/office/drawing/2014/main" id="{D3F4F576-B87C-4F86-B647-DCBED535EEE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371600" y="125230"/>
                <a:ext cx="12801600" cy="1153393"/>
              </a:xfrm>
            </p:spPr>
            <p:txBody>
              <a:bodyPr/>
              <a:lstStyle/>
              <a:p>
                <a:r>
                  <a:rPr lang="en-US" dirty="0"/>
                  <a:t>From elemental compositions (</a:t>
                </a:r>
                <a:r>
                  <a:rPr lang="en-US" dirty="0" err="1"/>
                  <a:t>a,b</a:t>
                </a:r>
                <a:r>
                  <a:rPr lang="en-US" dirty="0"/>
                  <a:t>,…,z) to reaction stoichiometries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7" name="Title 6">
                <a:extLst>
                  <a:ext uri="{FF2B5EF4-FFF2-40B4-BE49-F238E27FC236}">
                    <a16:creationId xmlns:a16="http://schemas.microsoft.com/office/drawing/2014/main" id="{D3F4F576-B87C-4F86-B647-DCBED535EE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371600" y="125230"/>
                <a:ext cx="12801600" cy="1153393"/>
              </a:xfrm>
              <a:blipFill>
                <a:blip r:embed="rId5"/>
                <a:stretch>
                  <a:fillRect l="-2143" t="-12169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CFAEEF3F-C7A8-4D16-A8D4-24DBEFE11C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1297019"/>
              </p:ext>
            </p:extLst>
          </p:nvPr>
        </p:nvGraphicFramePr>
        <p:xfrm>
          <a:off x="8125592" y="1558034"/>
          <a:ext cx="2209126" cy="10201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030" name="Equation" r:id="rId6" imgW="3011445" imgH="1390150" progId="Equation.DSMT4">
                  <p:embed/>
                </p:oleObj>
              </mc:Choice>
              <mc:Fallback>
                <p:oleObj name="Equation" r:id="rId6" imgW="3011445" imgH="139015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8125592" y="1558034"/>
                        <a:ext cx="2209126" cy="102013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Arrow: Right 11">
            <a:extLst>
              <a:ext uri="{FF2B5EF4-FFF2-40B4-BE49-F238E27FC236}">
                <a16:creationId xmlns:a16="http://schemas.microsoft.com/office/drawing/2014/main" id="{D24F88C6-2E7C-4AEC-8868-AE0DAF682A01}"/>
              </a:ext>
            </a:extLst>
          </p:cNvPr>
          <p:cNvSpPr/>
          <p:nvPr/>
        </p:nvSpPr>
        <p:spPr>
          <a:xfrm>
            <a:off x="6977981" y="1811172"/>
            <a:ext cx="891949" cy="484632"/>
          </a:xfrm>
          <a:prstGeom prst="rightArrow">
            <a:avLst/>
          </a:prstGeom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6927FFC-20FA-4CE7-A04C-5B648524CD10}"/>
              </a:ext>
            </a:extLst>
          </p:cNvPr>
          <p:cNvGrpSpPr/>
          <p:nvPr/>
        </p:nvGrpSpPr>
        <p:grpSpPr>
          <a:xfrm>
            <a:off x="11163682" y="1514734"/>
            <a:ext cx="2643710" cy="1147945"/>
            <a:chOff x="11096674" y="1375799"/>
            <a:chExt cx="2643710" cy="1147945"/>
          </a:xfrm>
        </p:grpSpPr>
        <p:graphicFrame>
          <p:nvGraphicFramePr>
            <p:cNvPr id="9" name="Object 8">
              <a:extLst>
                <a:ext uri="{FF2B5EF4-FFF2-40B4-BE49-F238E27FC236}">
                  <a16:creationId xmlns:a16="http://schemas.microsoft.com/office/drawing/2014/main" id="{CE6F81D2-7F9C-403A-8B3F-F9A15210C520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455378122"/>
                </p:ext>
              </p:extLst>
            </p:nvPr>
          </p:nvGraphicFramePr>
          <p:xfrm>
            <a:off x="11230787" y="1474573"/>
            <a:ext cx="2007422" cy="41937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4031" name="Equation" r:id="rId8" imgW="850680" imgH="177480" progId="Equation.DSMT4">
                    <p:embed/>
                  </p:oleObj>
                </mc:Choice>
                <mc:Fallback>
                  <p:oleObj name="Equation" r:id="rId8" imgW="850680" imgH="17748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11230787" y="1474573"/>
                          <a:ext cx="2007422" cy="419371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" name="Object 10">
              <a:extLst>
                <a:ext uri="{FF2B5EF4-FFF2-40B4-BE49-F238E27FC236}">
                  <a16:creationId xmlns:a16="http://schemas.microsoft.com/office/drawing/2014/main" id="{B61BD3B4-FECF-4698-A507-E27353D565E3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355385297"/>
                </p:ext>
              </p:extLst>
            </p:nvPr>
          </p:nvGraphicFramePr>
          <p:xfrm>
            <a:off x="11096674" y="1943753"/>
            <a:ext cx="2546174" cy="41937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4032" name="Equation" r:id="rId10" imgW="1079280" imgH="177480" progId="Equation.DSMT4">
                    <p:embed/>
                  </p:oleObj>
                </mc:Choice>
                <mc:Fallback>
                  <p:oleObj name="Equation" r:id="rId10" imgW="1079280" imgH="17748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1"/>
                        <a:stretch>
                          <a:fillRect/>
                        </a:stretch>
                      </p:blipFill>
                      <p:spPr>
                        <a:xfrm>
                          <a:off x="11096674" y="1943753"/>
                          <a:ext cx="2546174" cy="41937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932DF89-3502-4DD5-8A28-87AB0369539A}"/>
                </a:ext>
              </a:extLst>
            </p:cNvPr>
            <p:cNvSpPr/>
            <p:nvPr/>
          </p:nvSpPr>
          <p:spPr>
            <a:xfrm>
              <a:off x="11096674" y="1375799"/>
              <a:ext cx="2643710" cy="1147945"/>
            </a:xfrm>
            <a:prstGeom prst="rect">
              <a:avLst/>
            </a:prstGeom>
            <a:ln w="254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8" name="Table 17">
                <a:extLst>
                  <a:ext uri="{FF2B5EF4-FFF2-40B4-BE49-F238E27FC236}">
                    <a16:creationId xmlns:a16="http://schemas.microsoft.com/office/drawing/2014/main" id="{88B1FD28-8319-4ACA-AFAD-38A0FDF7E83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54945279"/>
                  </p:ext>
                </p:extLst>
              </p:nvPr>
            </p:nvGraphicFramePr>
            <p:xfrm>
              <a:off x="7698058" y="5494728"/>
              <a:ext cx="6200818" cy="1548580"/>
            </p:xfrm>
            <a:graphic>
              <a:graphicData uri="http://schemas.openxmlformats.org/drawingml/2006/table">
                <a:tbl>
                  <a:tblPr firstRow="1" bandRow="1">
                    <a:tableStyleId>{68D230F3-CF80-4859-8CE7-A43EE81993B5}</a:tableStyleId>
                  </a:tblPr>
                  <a:tblGrid>
                    <a:gridCol w="612923">
                      <a:extLst>
                        <a:ext uri="{9D8B030D-6E8A-4147-A177-3AD203B41FA5}">
                          <a16:colId xmlns:a16="http://schemas.microsoft.com/office/drawing/2014/main" val="1764962429"/>
                        </a:ext>
                      </a:extLst>
                    </a:gridCol>
                    <a:gridCol w="612923">
                      <a:extLst>
                        <a:ext uri="{9D8B030D-6E8A-4147-A177-3AD203B41FA5}">
                          <a16:colId xmlns:a16="http://schemas.microsoft.com/office/drawing/2014/main" val="2750718527"/>
                        </a:ext>
                      </a:extLst>
                    </a:gridCol>
                    <a:gridCol w="681506">
                      <a:extLst>
                        <a:ext uri="{9D8B030D-6E8A-4147-A177-3AD203B41FA5}">
                          <a16:colId xmlns:a16="http://schemas.microsoft.com/office/drawing/2014/main" val="531350942"/>
                        </a:ext>
                      </a:extLst>
                    </a:gridCol>
                    <a:gridCol w="612923">
                      <a:extLst>
                        <a:ext uri="{9D8B030D-6E8A-4147-A177-3AD203B41FA5}">
                          <a16:colId xmlns:a16="http://schemas.microsoft.com/office/drawing/2014/main" val="506893897"/>
                        </a:ext>
                      </a:extLst>
                    </a:gridCol>
                    <a:gridCol w="777251">
                      <a:extLst>
                        <a:ext uri="{9D8B030D-6E8A-4147-A177-3AD203B41FA5}">
                          <a16:colId xmlns:a16="http://schemas.microsoft.com/office/drawing/2014/main" val="1037907907"/>
                        </a:ext>
                      </a:extLst>
                    </a:gridCol>
                    <a:gridCol w="558211">
                      <a:extLst>
                        <a:ext uri="{9D8B030D-6E8A-4147-A177-3AD203B41FA5}">
                          <a16:colId xmlns:a16="http://schemas.microsoft.com/office/drawing/2014/main" val="1120567123"/>
                        </a:ext>
                      </a:extLst>
                    </a:gridCol>
                    <a:gridCol w="535501">
                      <a:extLst>
                        <a:ext uri="{9D8B030D-6E8A-4147-A177-3AD203B41FA5}">
                          <a16:colId xmlns:a16="http://schemas.microsoft.com/office/drawing/2014/main" val="672863416"/>
                        </a:ext>
                      </a:extLst>
                    </a:gridCol>
                    <a:gridCol w="535501">
                      <a:extLst>
                        <a:ext uri="{9D8B030D-6E8A-4147-A177-3AD203B41FA5}">
                          <a16:colId xmlns:a16="http://schemas.microsoft.com/office/drawing/2014/main" val="926961639"/>
                        </a:ext>
                      </a:extLst>
                    </a:gridCol>
                    <a:gridCol w="612923">
                      <a:extLst>
                        <a:ext uri="{9D8B030D-6E8A-4147-A177-3AD203B41FA5}">
                          <a16:colId xmlns:a16="http://schemas.microsoft.com/office/drawing/2014/main" val="330576797"/>
                        </a:ext>
                      </a:extLst>
                    </a:gridCol>
                    <a:gridCol w="661156">
                      <a:extLst>
                        <a:ext uri="{9D8B030D-6E8A-4147-A177-3AD203B41FA5}">
                          <a16:colId xmlns:a16="http://schemas.microsoft.com/office/drawing/2014/main" val="3338011527"/>
                        </a:ext>
                      </a:extLst>
                    </a:gridCol>
                  </a:tblGrid>
                  <a:tr h="387145"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𝑂𝐶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18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𝐻</m:t>
                                        </m:r>
                                      </m:e>
                                      <m:sub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𝑂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sSubSup>
                                      <m:sSubSupPr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𝐻𝐶𝑂</m:t>
                                        </m:r>
                                      </m:e>
                                      <m:sub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  <m:sup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</m:sup>
                                    </m:sSubSup>
                                  </m:sub>
                                </m:sSub>
                              </m:oMath>
                            </m:oMathPara>
                          </a14:m>
                          <a:endParaRPr lang="en-US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sSubSup>
                                      <m:sSubSupPr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𝑁𝐻</m:t>
                                        </m:r>
                                      </m:e>
                                      <m:sub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4</m:t>
                                        </m:r>
                                      </m:sub>
                                      <m:sup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</m:sup>
                                    </m:sSubSup>
                                  </m:sub>
                                </m:sSub>
                              </m:oMath>
                            </m:oMathPara>
                          </a14:m>
                          <a:endParaRPr lang="en-US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sSubSup>
                                      <m:sSubSupPr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𝐻𝑃𝑂</m:t>
                                        </m:r>
                                      </m:e>
                                      <m:sub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4</m:t>
                                        </m:r>
                                      </m:sub>
                                      <m:sup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2−</m:t>
                                        </m:r>
                                      </m:sup>
                                    </m:sSubSup>
                                  </m:sub>
                                </m:sSub>
                              </m:oMath>
                            </m:oMathPara>
                          </a14:m>
                          <a:endParaRPr lang="en-US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sSup>
                                      <m:sSupPr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𝐻𝑆</m:t>
                                        </m:r>
                                      </m:e>
                                      <m:sup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</m:sup>
                                    </m:sSup>
                                  </m:sub>
                                </m:sSub>
                              </m:oMath>
                            </m:oMathPara>
                          </a14:m>
                          <a:endParaRPr lang="en-US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sSup>
                                      <m:sSupPr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𝐻</m:t>
                                        </m:r>
                                      </m:e>
                                      <m:sup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</m:sup>
                                    </m:sSup>
                                  </m:sub>
                                </m:sSub>
                              </m:oMath>
                            </m:oMathPara>
                          </a14:m>
                          <a:endParaRPr lang="en-US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sSup>
                                      <m:sSupPr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</m:sup>
                                    </m:sSup>
                                  </m:sub>
                                </m:sSub>
                              </m:oMath>
                            </m:oMathPara>
                          </a14:m>
                          <a:endParaRPr lang="en-US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18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𝑂</m:t>
                                        </m:r>
                                      </m:e>
                                      <m:sub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sub>
                                </m:sSub>
                              </m:oMath>
                            </m:oMathPara>
                          </a14:m>
                          <a:endParaRPr lang="en-US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𝐵𝑖𝑜𝑚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249362723"/>
                      </a:ext>
                    </a:extLst>
                  </a:tr>
                  <a:tr h="38714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-0.34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0.40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1.03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-0.20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1.23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-0.98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367422142"/>
                      </a:ext>
                    </a:extLst>
                  </a:tr>
                  <a:tr h="38714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-1.14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0.40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1.29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-0.20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0.34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-1.24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47895266"/>
                      </a:ext>
                    </a:extLst>
                  </a:tr>
                  <a:tr h="38714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-0.35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0.05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1.09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0.15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0.94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-1.04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08544605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8" name="Table 17">
                <a:extLst>
                  <a:ext uri="{FF2B5EF4-FFF2-40B4-BE49-F238E27FC236}">
                    <a16:creationId xmlns:a16="http://schemas.microsoft.com/office/drawing/2014/main" id="{88B1FD28-8319-4ACA-AFAD-38A0FDF7E83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54945279"/>
                  </p:ext>
                </p:extLst>
              </p:nvPr>
            </p:nvGraphicFramePr>
            <p:xfrm>
              <a:off x="7698058" y="5494728"/>
              <a:ext cx="6200818" cy="1548580"/>
            </p:xfrm>
            <a:graphic>
              <a:graphicData uri="http://schemas.openxmlformats.org/drawingml/2006/table">
                <a:tbl>
                  <a:tblPr firstRow="1" bandRow="1">
                    <a:tableStyleId>{68D230F3-CF80-4859-8CE7-A43EE81993B5}</a:tableStyleId>
                  </a:tblPr>
                  <a:tblGrid>
                    <a:gridCol w="612923">
                      <a:extLst>
                        <a:ext uri="{9D8B030D-6E8A-4147-A177-3AD203B41FA5}">
                          <a16:colId xmlns:a16="http://schemas.microsoft.com/office/drawing/2014/main" val="1764962429"/>
                        </a:ext>
                      </a:extLst>
                    </a:gridCol>
                    <a:gridCol w="612923">
                      <a:extLst>
                        <a:ext uri="{9D8B030D-6E8A-4147-A177-3AD203B41FA5}">
                          <a16:colId xmlns:a16="http://schemas.microsoft.com/office/drawing/2014/main" val="2750718527"/>
                        </a:ext>
                      </a:extLst>
                    </a:gridCol>
                    <a:gridCol w="681506">
                      <a:extLst>
                        <a:ext uri="{9D8B030D-6E8A-4147-A177-3AD203B41FA5}">
                          <a16:colId xmlns:a16="http://schemas.microsoft.com/office/drawing/2014/main" val="531350942"/>
                        </a:ext>
                      </a:extLst>
                    </a:gridCol>
                    <a:gridCol w="612923">
                      <a:extLst>
                        <a:ext uri="{9D8B030D-6E8A-4147-A177-3AD203B41FA5}">
                          <a16:colId xmlns:a16="http://schemas.microsoft.com/office/drawing/2014/main" val="506893897"/>
                        </a:ext>
                      </a:extLst>
                    </a:gridCol>
                    <a:gridCol w="777251">
                      <a:extLst>
                        <a:ext uri="{9D8B030D-6E8A-4147-A177-3AD203B41FA5}">
                          <a16:colId xmlns:a16="http://schemas.microsoft.com/office/drawing/2014/main" val="1037907907"/>
                        </a:ext>
                      </a:extLst>
                    </a:gridCol>
                    <a:gridCol w="558211">
                      <a:extLst>
                        <a:ext uri="{9D8B030D-6E8A-4147-A177-3AD203B41FA5}">
                          <a16:colId xmlns:a16="http://schemas.microsoft.com/office/drawing/2014/main" val="1120567123"/>
                        </a:ext>
                      </a:extLst>
                    </a:gridCol>
                    <a:gridCol w="535501">
                      <a:extLst>
                        <a:ext uri="{9D8B030D-6E8A-4147-A177-3AD203B41FA5}">
                          <a16:colId xmlns:a16="http://schemas.microsoft.com/office/drawing/2014/main" val="672863416"/>
                        </a:ext>
                      </a:extLst>
                    </a:gridCol>
                    <a:gridCol w="535501">
                      <a:extLst>
                        <a:ext uri="{9D8B030D-6E8A-4147-A177-3AD203B41FA5}">
                          <a16:colId xmlns:a16="http://schemas.microsoft.com/office/drawing/2014/main" val="926961639"/>
                        </a:ext>
                      </a:extLst>
                    </a:gridCol>
                    <a:gridCol w="612923">
                      <a:extLst>
                        <a:ext uri="{9D8B030D-6E8A-4147-A177-3AD203B41FA5}">
                          <a16:colId xmlns:a16="http://schemas.microsoft.com/office/drawing/2014/main" val="330576797"/>
                        </a:ext>
                      </a:extLst>
                    </a:gridCol>
                    <a:gridCol w="661156">
                      <a:extLst>
                        <a:ext uri="{9D8B030D-6E8A-4147-A177-3AD203B41FA5}">
                          <a16:colId xmlns:a16="http://schemas.microsoft.com/office/drawing/2014/main" val="3338011527"/>
                        </a:ext>
                      </a:extLst>
                    </a:gridCol>
                  </a:tblGrid>
                  <a:tr h="38714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525" marR="9525" marT="9525" marB="0" anchor="ctr">
                        <a:blipFill>
                          <a:blip r:embed="rId12"/>
                          <a:stretch>
                            <a:fillRect t="-1563" r="-909901" b="-3203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525" marR="9525" marT="9525" marB="0" anchor="ctr">
                        <a:blipFill>
                          <a:blip r:embed="rId12"/>
                          <a:stretch>
                            <a:fillRect l="-101000" t="-1563" r="-819000" b="-3203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525" marR="9525" marT="9525" marB="0" anchor="ctr">
                        <a:blipFill>
                          <a:blip r:embed="rId12"/>
                          <a:stretch>
                            <a:fillRect l="-179464" t="-1563" r="-631250" b="-3203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525" marR="9525" marT="9525" marB="0" anchor="ctr">
                        <a:blipFill>
                          <a:blip r:embed="rId12"/>
                          <a:stretch>
                            <a:fillRect l="-309901" t="-1563" r="-600000" b="-3203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525" marR="9525" marT="9525" marB="0" anchor="ctr">
                        <a:blipFill>
                          <a:blip r:embed="rId12"/>
                          <a:stretch>
                            <a:fillRect l="-325984" t="-1563" r="-377165" b="-3203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525" marR="9525" marT="9525" marB="0" anchor="ctr">
                        <a:blipFill>
                          <a:blip r:embed="rId12"/>
                          <a:stretch>
                            <a:fillRect l="-588043" t="-1563" r="-420652" b="-3203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525" marR="9525" marT="9525" marB="0" anchor="ctr">
                        <a:blipFill>
                          <a:blip r:embed="rId12"/>
                          <a:stretch>
                            <a:fillRect l="-719318" t="-1563" r="-339773" b="-3203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525" marR="9525" marT="9525" marB="0" anchor="ctr">
                        <a:blipFill>
                          <a:blip r:embed="rId12"/>
                          <a:stretch>
                            <a:fillRect l="-819318" t="-1563" r="-239773" b="-3203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525" marR="9525" marT="9525" marB="0" anchor="ctr">
                        <a:blipFill>
                          <a:blip r:embed="rId12"/>
                          <a:stretch>
                            <a:fillRect l="-809000" t="-1563" r="-111000" b="-3203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525" marR="9525" marT="9525" marB="0" anchor="ctr">
                        <a:blipFill>
                          <a:blip r:embed="rId12"/>
                          <a:stretch>
                            <a:fillRect l="-833945" t="-1563" r="-1835" b="-32031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49362723"/>
                      </a:ext>
                    </a:extLst>
                  </a:tr>
                  <a:tr h="38714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-0.34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0.40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1.03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-0.20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1.23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-0.98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367422142"/>
                      </a:ext>
                    </a:extLst>
                  </a:tr>
                  <a:tr h="38714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-1.14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0.40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1.29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-0.20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0.34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-1.24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47895266"/>
                      </a:ext>
                    </a:extLst>
                  </a:tr>
                  <a:tr h="38714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-0.35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0.05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1.09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0.15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0.94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-1.04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08544605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9" name="Arrow: Right 18">
            <a:extLst>
              <a:ext uri="{FF2B5EF4-FFF2-40B4-BE49-F238E27FC236}">
                <a16:creationId xmlns:a16="http://schemas.microsoft.com/office/drawing/2014/main" id="{40B715C1-A19B-46C2-A873-C4EF2933E6A9}"/>
              </a:ext>
            </a:extLst>
          </p:cNvPr>
          <p:cNvSpPr/>
          <p:nvPr/>
        </p:nvSpPr>
        <p:spPr>
          <a:xfrm>
            <a:off x="6734685" y="6147919"/>
            <a:ext cx="708597" cy="484632"/>
          </a:xfrm>
          <a:prstGeom prst="rightArrow">
            <a:avLst/>
          </a:prstGeom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DFB1538-3756-40EE-9A04-F813363FBF14}"/>
              </a:ext>
            </a:extLst>
          </p:cNvPr>
          <p:cNvGrpSpPr/>
          <p:nvPr/>
        </p:nvGrpSpPr>
        <p:grpSpPr>
          <a:xfrm>
            <a:off x="3068638" y="3446463"/>
            <a:ext cx="9088437" cy="1591131"/>
            <a:chOff x="3326332" y="3341639"/>
            <a:chExt cx="9088437" cy="1591131"/>
          </a:xfrm>
        </p:grpSpPr>
        <p:graphicFrame>
          <p:nvGraphicFramePr>
            <p:cNvPr id="21" name="Object 20">
              <a:extLst>
                <a:ext uri="{FF2B5EF4-FFF2-40B4-BE49-F238E27FC236}">
                  <a16:creationId xmlns:a16="http://schemas.microsoft.com/office/drawing/2014/main" id="{FF365886-57B1-4170-BFE9-1B948036CE85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948083158"/>
                </p:ext>
              </p:extLst>
            </p:nvPr>
          </p:nvGraphicFramePr>
          <p:xfrm>
            <a:off x="3326332" y="3341639"/>
            <a:ext cx="9088437" cy="12096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4033" name="Equation" r:id="rId13" imgW="4394160" imgH="583920" progId="Equation.DSMT4">
                    <p:embed/>
                  </p:oleObj>
                </mc:Choice>
                <mc:Fallback>
                  <p:oleObj name="Equation" r:id="rId13" imgW="4394160" imgH="58392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4"/>
                        <a:stretch>
                          <a:fillRect/>
                        </a:stretch>
                      </p:blipFill>
                      <p:spPr>
                        <a:xfrm>
                          <a:off x="3326332" y="3341639"/>
                          <a:ext cx="9088437" cy="120967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2" name="Object 21">
              <a:extLst>
                <a:ext uri="{FF2B5EF4-FFF2-40B4-BE49-F238E27FC236}">
                  <a16:creationId xmlns:a16="http://schemas.microsoft.com/office/drawing/2014/main" id="{8DAF8B46-47F9-47E5-942A-9AA42F076EA7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211256327"/>
                </p:ext>
              </p:extLst>
            </p:nvPr>
          </p:nvGraphicFramePr>
          <p:xfrm>
            <a:off x="10071213" y="4494591"/>
            <a:ext cx="2343556" cy="43817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4034" name="Equation" r:id="rId15" imgW="1358640" imgH="253800" progId="Equation.DSMT4">
                    <p:embed/>
                  </p:oleObj>
                </mc:Choice>
                <mc:Fallback>
                  <p:oleObj name="Equation" r:id="rId15" imgW="1358640" imgH="25380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6"/>
                        <a:stretch>
                          <a:fillRect/>
                        </a:stretch>
                      </p:blipFill>
                      <p:spPr>
                        <a:xfrm>
                          <a:off x="10071213" y="4494591"/>
                          <a:ext cx="2343556" cy="438179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4172006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theme/theme1.xml><?xml version="1.0" encoding="utf-8"?>
<a:theme xmlns:a="http://schemas.openxmlformats.org/drawingml/2006/main" name="PNNL_Option_4">
  <a:themeElements>
    <a:clrScheme name="PNNL">
      <a:dk1>
        <a:srgbClr val="616265"/>
      </a:dk1>
      <a:lt1>
        <a:srgbClr val="FFFFFF"/>
      </a:lt1>
      <a:dk2>
        <a:srgbClr val="D77600"/>
      </a:dk2>
      <a:lt2>
        <a:srgbClr val="B3B3B3"/>
      </a:lt2>
      <a:accent1>
        <a:srgbClr val="A63F1E"/>
      </a:accent1>
      <a:accent2>
        <a:srgbClr val="191C1F"/>
      </a:accent2>
      <a:accent3>
        <a:srgbClr val="F4AA00"/>
      </a:accent3>
      <a:accent4>
        <a:srgbClr val="007836"/>
      </a:accent4>
      <a:accent5>
        <a:srgbClr val="C10435"/>
      </a:accent5>
      <a:accent6>
        <a:srgbClr val="00338E"/>
      </a:accent6>
      <a:hlink>
        <a:srgbClr val="003698"/>
      </a:hlink>
      <a:folHlink>
        <a:srgbClr val="8A0752"/>
      </a:folHlink>
    </a:clrScheme>
    <a:fontScheme name="PNNL_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 w="25400">
          <a:solidFill>
            <a:schemeClr val="bg1">
              <a:lumMod val="50000"/>
            </a:schemeClr>
          </a:solidFill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spDef>
    <a:lnDef>
      <a:spPr>
        <a:ln w="28575">
          <a:solidFill>
            <a:schemeClr val="bg1">
              <a:lumMod val="50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defRPr sz="2400" dirty="0" smtClean="0">
            <a:solidFill>
              <a:schemeClr val="tx1">
                <a:lumMod val="75000"/>
              </a:schemeClr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NNL_08.potx" id="{C132BFDD-7D72-40DE-A87E-6ADE25BF6009}" vid="{CEA9D7B2-6720-4A8D-B1A5-47FC37A465C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15813</TotalTime>
  <Words>1784</Words>
  <Application>Microsoft Office PowerPoint</Application>
  <PresentationFormat>Custom</PresentationFormat>
  <Paragraphs>837</Paragraphs>
  <Slides>40</Slides>
  <Notes>6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7" baseType="lpstr">
      <vt:lpstr>Arial</vt:lpstr>
      <vt:lpstr>Arial Black</vt:lpstr>
      <vt:lpstr>Calibri</vt:lpstr>
      <vt:lpstr>Cambria Math</vt:lpstr>
      <vt:lpstr>Wingdings</vt:lpstr>
      <vt:lpstr>PNNL_Option_4</vt:lpstr>
      <vt:lpstr>Equation</vt:lpstr>
      <vt:lpstr>Connecting Metabolites to Function Substrate-explicit Modeling of Environmental Microbial Community Dynamics</vt:lpstr>
      <vt:lpstr>Key components in microbial processes: microbes, enzymes, and substrates</vt:lpstr>
      <vt:lpstr>Microbe-substrate-enzyme interactions have been considered at a lumped level in earlier models </vt:lpstr>
      <vt:lpstr>Structured modeling of microbial and enzyme dynamics</vt:lpstr>
      <vt:lpstr>Another critical component for integrative modeling is missing</vt:lpstr>
      <vt:lpstr>PowerPoint Presentation</vt:lpstr>
      <vt:lpstr>Thermodynamic theories for converting chemical formulae to stoichiometries and reaction rates</vt:lpstr>
      <vt:lpstr>PowerPoint Presentation</vt:lpstr>
      <vt:lpstr>From elemental compositions (a,b,…,z) to reaction stoichiometries (y_(S_i ))</vt:lpstr>
      <vt:lpstr>Metabolism: an energetically coupled network of catabolism and anabolism</vt:lpstr>
      <vt:lpstr>Reaction is spontaneous if G &lt; 0</vt:lpstr>
      <vt:lpstr>Catabolic reaction</vt:lpstr>
      <vt:lpstr>Catabolic reaction: combining two half reactions</vt:lpstr>
      <vt:lpstr>Anabolic reaction and electron flows</vt:lpstr>
      <vt:lpstr>Anabolic reaction </vt:lpstr>
      <vt:lpstr>Metabolic reactions by combining catabolic and anabolic reactions</vt:lpstr>
      <vt:lpstr>The entire workflow</vt:lpstr>
      <vt:lpstr>Transition theory for microbial growth</vt:lpstr>
      <vt:lpstr>According to thermodynamics-derived kinetics, substrates of lower concentrations are not consumed</vt:lpstr>
      <vt:lpstr>Other reaction rates derivable from growth rate through stochiometric relationships</vt:lpstr>
      <vt:lpstr>High-activity sediments (HA; south) are discriminated from low-activity sediments (LA; north) primarily in the metabolome</vt:lpstr>
      <vt:lpstr>Thermodynamically favorable compounds are more abundant in HA than LA</vt:lpstr>
      <vt:lpstr>Prediction of respiration rates under diverse limited conditions</vt:lpstr>
      <vt:lpstr>Predicted respiration rates under “weakly” limited conditions</vt:lpstr>
      <vt:lpstr>Predicted respiration rates under “severely” limited conditions</vt:lpstr>
      <vt:lpstr>Higher abundance of thermodynamically favorable OM leads to higher rates of oxygen consumption and microbial growth</vt:lpstr>
      <vt:lpstr>Towards omics-guided ecosystem modeling through integrative biogeochemical modeling</vt:lpstr>
      <vt:lpstr>PowerPoint Presentation</vt:lpstr>
      <vt:lpstr>Substrate-explicit Modeling Tutorial (KBase Narrative)</vt:lpstr>
      <vt:lpstr>Structure of KBase substrate-explicit modeling narrative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WHONDRS FTICR data on ESS-DIVE</vt:lpstr>
      <vt:lpstr>KBase tutorial narrative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tim.scheibe@pnl.gov</dc:creator>
  <cp:lastModifiedBy>Hyun-Seob Song</cp:lastModifiedBy>
  <cp:revision>1621</cp:revision>
  <dcterms:created xsi:type="dcterms:W3CDTF">2019-06-11T05:53:23Z</dcterms:created>
  <dcterms:modified xsi:type="dcterms:W3CDTF">2020-07-07T19:30:10Z</dcterms:modified>
</cp:coreProperties>
</file>